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3"/>
  </p:notesMasterIdLst>
  <p:sldIdLst>
    <p:sldId id="258" r:id="rId5"/>
    <p:sldId id="284" r:id="rId6"/>
    <p:sldId id="256" r:id="rId7"/>
    <p:sldId id="260" r:id="rId8"/>
    <p:sldId id="263" r:id="rId9"/>
    <p:sldId id="261" r:id="rId10"/>
    <p:sldId id="262" r:id="rId11"/>
    <p:sldId id="257" r:id="rId12"/>
    <p:sldId id="267" r:id="rId13"/>
    <p:sldId id="264" r:id="rId14"/>
    <p:sldId id="259" r:id="rId15"/>
    <p:sldId id="265" r:id="rId16"/>
    <p:sldId id="266" r:id="rId17"/>
    <p:sldId id="270" r:id="rId18"/>
    <p:sldId id="286" r:id="rId19"/>
    <p:sldId id="269" r:id="rId20"/>
    <p:sldId id="271" r:id="rId21"/>
    <p:sldId id="272" r:id="rId22"/>
    <p:sldId id="273" r:id="rId23"/>
    <p:sldId id="274" r:id="rId24"/>
    <p:sldId id="275" r:id="rId25"/>
    <p:sldId id="268" r:id="rId26"/>
    <p:sldId id="276" r:id="rId27"/>
    <p:sldId id="279" r:id="rId28"/>
    <p:sldId id="277" r:id="rId29"/>
    <p:sldId id="280" r:id="rId30"/>
    <p:sldId id="281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3068D-FBD2-4F60-9A87-5BBD17BF66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58B4BFC-3BA6-4115-970F-7049499D3CB8}">
      <dgm:prSet/>
      <dgm:spPr/>
      <dgm:t>
        <a:bodyPr/>
        <a:lstStyle/>
        <a:p>
          <a:pPr rtl="0"/>
          <a:r>
            <a:rPr lang="ru-RU" smtClean="0"/>
            <a:t>Почему выделяется сок с кусочка лимона, посыпанного сахаром?</a:t>
          </a:r>
          <a:endParaRPr lang="ru-RU"/>
        </a:p>
      </dgm:t>
    </dgm:pt>
    <dgm:pt modelId="{FFFCD4CE-D176-48E7-9BA8-02067EA82B0B}" type="parTrans" cxnId="{56641777-A509-4C3C-B7D0-08D1614A3C77}">
      <dgm:prSet/>
      <dgm:spPr/>
      <dgm:t>
        <a:bodyPr/>
        <a:lstStyle/>
        <a:p>
          <a:endParaRPr lang="ru-RU"/>
        </a:p>
      </dgm:t>
    </dgm:pt>
    <dgm:pt modelId="{5190D206-2ECA-42B3-9069-F43360C833FA}" type="sibTrans" cxnId="{56641777-A509-4C3C-B7D0-08D1614A3C77}">
      <dgm:prSet/>
      <dgm:spPr/>
      <dgm:t>
        <a:bodyPr/>
        <a:lstStyle/>
        <a:p>
          <a:endParaRPr lang="ru-RU"/>
        </a:p>
      </dgm:t>
    </dgm:pt>
    <dgm:pt modelId="{A6EC9F6E-7AE9-4A4C-AC60-291010107F6D}">
      <dgm:prSet/>
      <dgm:spPr/>
      <dgm:t>
        <a:bodyPr/>
        <a:lstStyle/>
        <a:p>
          <a:pPr rtl="0"/>
          <a:r>
            <a:rPr lang="ru-RU" smtClean="0"/>
            <a:t>Можно ли использовать раствор соли для уничтожения сорняков? </a:t>
          </a:r>
          <a:endParaRPr lang="ru-RU"/>
        </a:p>
      </dgm:t>
    </dgm:pt>
    <dgm:pt modelId="{E78B33EE-E44D-439A-A29A-780768276517}" type="parTrans" cxnId="{2E5199C7-3FA8-48B4-87E6-10BA3357578B}">
      <dgm:prSet/>
      <dgm:spPr/>
      <dgm:t>
        <a:bodyPr/>
        <a:lstStyle/>
        <a:p>
          <a:endParaRPr lang="ru-RU"/>
        </a:p>
      </dgm:t>
    </dgm:pt>
    <dgm:pt modelId="{BD566A73-F4DF-4BE7-ADB7-79ADB252F842}" type="sibTrans" cxnId="{2E5199C7-3FA8-48B4-87E6-10BA3357578B}">
      <dgm:prSet/>
      <dgm:spPr/>
      <dgm:t>
        <a:bodyPr/>
        <a:lstStyle/>
        <a:p>
          <a:endParaRPr lang="ru-RU"/>
        </a:p>
      </dgm:t>
    </dgm:pt>
    <dgm:pt modelId="{4E3653C1-5891-4EAD-8E32-9190D9D99E47}" type="pres">
      <dgm:prSet presAssocID="{D8B3068D-FBD2-4F60-9A87-5BBD17BF66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1EE98-2460-4261-AF42-5BD7EA38D334}" type="pres">
      <dgm:prSet presAssocID="{458B4BFC-3BA6-4115-970F-7049499D3CB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47B6-6A5E-483F-8504-EC229F6A55DD}" type="pres">
      <dgm:prSet presAssocID="{5190D206-2ECA-42B3-9069-F43360C833FA}" presName="spacer" presStyleCnt="0"/>
      <dgm:spPr/>
    </dgm:pt>
    <dgm:pt modelId="{A62A8205-9ABF-4F2A-AC1D-5F76D13BBCCA}" type="pres">
      <dgm:prSet presAssocID="{A6EC9F6E-7AE9-4A4C-AC60-291010107F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641777-A509-4C3C-B7D0-08D1614A3C77}" srcId="{D8B3068D-FBD2-4F60-9A87-5BBD17BF66DE}" destId="{458B4BFC-3BA6-4115-970F-7049499D3CB8}" srcOrd="0" destOrd="0" parTransId="{FFFCD4CE-D176-48E7-9BA8-02067EA82B0B}" sibTransId="{5190D206-2ECA-42B3-9069-F43360C833FA}"/>
    <dgm:cxn modelId="{53B2F53A-8022-4AD5-B6F2-50F3474FB88B}" type="presOf" srcId="{458B4BFC-3BA6-4115-970F-7049499D3CB8}" destId="{BF21EE98-2460-4261-AF42-5BD7EA38D334}" srcOrd="0" destOrd="0" presId="urn:microsoft.com/office/officeart/2005/8/layout/vList2"/>
    <dgm:cxn modelId="{75584CE6-7785-41DE-B36D-5E132AE4980D}" type="presOf" srcId="{A6EC9F6E-7AE9-4A4C-AC60-291010107F6D}" destId="{A62A8205-9ABF-4F2A-AC1D-5F76D13BBCCA}" srcOrd="0" destOrd="0" presId="urn:microsoft.com/office/officeart/2005/8/layout/vList2"/>
    <dgm:cxn modelId="{2E5199C7-3FA8-48B4-87E6-10BA3357578B}" srcId="{D8B3068D-FBD2-4F60-9A87-5BBD17BF66DE}" destId="{A6EC9F6E-7AE9-4A4C-AC60-291010107F6D}" srcOrd="1" destOrd="0" parTransId="{E78B33EE-E44D-439A-A29A-780768276517}" sibTransId="{BD566A73-F4DF-4BE7-ADB7-79ADB252F842}"/>
    <dgm:cxn modelId="{FBE5AA3B-2654-40F5-9D74-67F21E74E154}" type="presOf" srcId="{D8B3068D-FBD2-4F60-9A87-5BBD17BF66DE}" destId="{4E3653C1-5891-4EAD-8E32-9190D9D99E47}" srcOrd="0" destOrd="0" presId="urn:microsoft.com/office/officeart/2005/8/layout/vList2"/>
    <dgm:cxn modelId="{EF882C72-54DC-4EB6-A21D-469A4E849B7F}" type="presParOf" srcId="{4E3653C1-5891-4EAD-8E32-9190D9D99E47}" destId="{BF21EE98-2460-4261-AF42-5BD7EA38D334}" srcOrd="0" destOrd="0" presId="urn:microsoft.com/office/officeart/2005/8/layout/vList2"/>
    <dgm:cxn modelId="{C344FFB4-5CAD-40EC-86E6-2F970761DE74}" type="presParOf" srcId="{4E3653C1-5891-4EAD-8E32-9190D9D99E47}" destId="{662D47B6-6A5E-483F-8504-EC229F6A55DD}" srcOrd="1" destOrd="0" presId="urn:microsoft.com/office/officeart/2005/8/layout/vList2"/>
    <dgm:cxn modelId="{7BE72FF7-BFD6-43DA-857B-36B0A6E97AE8}" type="presParOf" srcId="{4E3653C1-5891-4EAD-8E32-9190D9D99E47}" destId="{A62A8205-9ABF-4F2A-AC1D-5F76D13BBC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21EE98-2460-4261-AF42-5BD7EA38D334}">
      <dsp:nvSpPr>
        <dsp:cNvPr id="0" name=""/>
        <dsp:cNvSpPr/>
      </dsp:nvSpPr>
      <dsp:spPr>
        <a:xfrm>
          <a:off x="0" y="20340"/>
          <a:ext cx="7772400" cy="2206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smtClean="0"/>
            <a:t>Почему выделяется сок с кусочка лимона, посыпанного сахаром?</a:t>
          </a:r>
          <a:endParaRPr lang="ru-RU" sz="4100" kern="1200"/>
        </a:p>
      </dsp:txBody>
      <dsp:txXfrm>
        <a:off x="0" y="20340"/>
        <a:ext cx="7772400" cy="2206619"/>
      </dsp:txXfrm>
    </dsp:sp>
    <dsp:sp modelId="{A62A8205-9ABF-4F2A-AC1D-5F76D13BBCCA}">
      <dsp:nvSpPr>
        <dsp:cNvPr id="0" name=""/>
        <dsp:cNvSpPr/>
      </dsp:nvSpPr>
      <dsp:spPr>
        <a:xfrm>
          <a:off x="0" y="2345040"/>
          <a:ext cx="7772400" cy="2206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smtClean="0"/>
            <a:t>Можно ли использовать раствор соли для уничтожения сорняков? </a:t>
          </a:r>
          <a:endParaRPr lang="ru-RU" sz="4100" kern="1200"/>
        </a:p>
      </dsp:txBody>
      <dsp:txXfrm>
        <a:off x="0" y="2345040"/>
        <a:ext cx="7772400" cy="220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E27FE-7E7A-42A5-A667-BB6BBC3B0763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750DB-16A6-45F3-AFDB-9DA2132893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57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50DB-16A6-45F3-AFDB-9DA21328930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53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DB7A-E688-46E5-B187-21BD3AFB041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2F1D-D987-4502-A5E3-740B61C68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286248" y="1857364"/>
            <a:ext cx="2357454" cy="2357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 flipV="1">
            <a:off x="39428" y="2960912"/>
            <a:ext cx="2992916" cy="1785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4714884"/>
            <a:ext cx="5693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Педагог дополнительного 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</a:rPr>
              <a:t>о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бразования</a:t>
            </a:r>
            <a:r>
              <a:rPr lang="ru-RU" sz="2400" b="1" i="1" dirty="0" smtClean="0">
                <a:solidFill>
                  <a:srgbClr val="002060"/>
                </a:solidFill>
              </a:rPr>
              <a:t> центра «Точка Роста» </a:t>
            </a: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</a:rPr>
              <a:t>Тетуева</a:t>
            </a:r>
            <a:r>
              <a:rPr lang="ru-RU" sz="2400" b="1" i="1" dirty="0" smtClean="0">
                <a:solidFill>
                  <a:srgbClr val="002060"/>
                </a:solidFill>
              </a:rPr>
              <a:t> Р.И.</a:t>
            </a:r>
          </a:p>
          <a:p>
            <a:endParaRPr lang="ru-RU" b="1" i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00042"/>
            <a:ext cx="87956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Наблюдение плазмолиза и </a:t>
            </a:r>
          </a:p>
          <a:p>
            <a:pPr algn="ctr"/>
            <a:r>
              <a:rPr lang="ru-RU" sz="4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</a:t>
            </a:r>
            <a:r>
              <a:rPr lang="ru-RU" sz="4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еплазмолиза</a:t>
            </a:r>
            <a:r>
              <a:rPr lang="ru-RU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 клетках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кожицы лука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6143644"/>
            <a:ext cx="5405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МКОУ СОШ №1 с.п. Верхняя Балкария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Фаризат\Рабочий стол\урок биология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140583"/>
            <a:ext cx="8572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Изучить свойство полупроницаемости клеточной мембраны.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для выполнения работы нам потребуются новые понятия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0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основные состояния к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летки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6286" y="1273717"/>
            <a:ext cx="871946" cy="1920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7201" y="1768912"/>
            <a:ext cx="450668" cy="11234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7306538" flipH="1" flipV="1">
            <a:off x="788668" y="2830401"/>
            <a:ext cx="369157" cy="12383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2162" y="1496456"/>
            <a:ext cx="567623" cy="248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000100" y="1785926"/>
            <a:ext cx="4218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943" y="3323777"/>
            <a:ext cx="13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ТУРГОР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84065" y="1265950"/>
            <a:ext cx="871946" cy="1920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071670" y="1357298"/>
            <a:ext cx="696734" cy="1701330"/>
          </a:xfrm>
          <a:custGeom>
            <a:avLst/>
            <a:gdLst>
              <a:gd name="connsiteX0" fmla="*/ 854862 w 928978"/>
              <a:gd name="connsiteY0" fmla="*/ 133048 h 1701330"/>
              <a:gd name="connsiteX1" fmla="*/ 423788 w 928978"/>
              <a:gd name="connsiteY1" fmla="*/ 2419 h 1701330"/>
              <a:gd name="connsiteX2" fmla="*/ 44965 w 928978"/>
              <a:gd name="connsiteY2" fmla="*/ 250614 h 1701330"/>
              <a:gd name="connsiteX3" fmla="*/ 5776 w 928978"/>
              <a:gd name="connsiteY3" fmla="*/ 694751 h 1701330"/>
              <a:gd name="connsiteX4" fmla="*/ 31902 w 928978"/>
              <a:gd name="connsiteY4" fmla="*/ 1073574 h 1701330"/>
              <a:gd name="connsiteX5" fmla="*/ 149468 w 928978"/>
              <a:gd name="connsiteY5" fmla="*/ 1517711 h 1701330"/>
              <a:gd name="connsiteX6" fmla="*/ 580542 w 928978"/>
              <a:gd name="connsiteY6" fmla="*/ 1700591 h 1701330"/>
              <a:gd name="connsiteX7" fmla="*/ 750359 w 928978"/>
              <a:gd name="connsiteY7" fmla="*/ 1569962 h 1701330"/>
              <a:gd name="connsiteX8" fmla="*/ 920176 w 928978"/>
              <a:gd name="connsiteY8" fmla="*/ 1282579 h 1701330"/>
              <a:gd name="connsiteX9" fmla="*/ 894051 w 928978"/>
              <a:gd name="connsiteY9" fmla="*/ 864568 h 1701330"/>
              <a:gd name="connsiteX10" fmla="*/ 920176 w 928978"/>
              <a:gd name="connsiteY10" fmla="*/ 564122 h 1701330"/>
              <a:gd name="connsiteX11" fmla="*/ 920176 w 928978"/>
              <a:gd name="connsiteY11" fmla="*/ 276739 h 1701330"/>
              <a:gd name="connsiteX12" fmla="*/ 854862 w 928978"/>
              <a:gd name="connsiteY12" fmla="*/ 133048 h 17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978" h="1701330">
                <a:moveTo>
                  <a:pt x="854862" y="133048"/>
                </a:moveTo>
                <a:cubicBezTo>
                  <a:pt x="772131" y="87328"/>
                  <a:pt x="558771" y="-17175"/>
                  <a:pt x="423788" y="2419"/>
                </a:cubicBezTo>
                <a:cubicBezTo>
                  <a:pt x="288805" y="22013"/>
                  <a:pt x="114634" y="135225"/>
                  <a:pt x="44965" y="250614"/>
                </a:cubicBezTo>
                <a:cubicBezTo>
                  <a:pt x="-24704" y="366003"/>
                  <a:pt x="7953" y="557591"/>
                  <a:pt x="5776" y="694751"/>
                </a:cubicBezTo>
                <a:cubicBezTo>
                  <a:pt x="3599" y="831911"/>
                  <a:pt x="7953" y="936414"/>
                  <a:pt x="31902" y="1073574"/>
                </a:cubicBezTo>
                <a:cubicBezTo>
                  <a:pt x="55851" y="1210734"/>
                  <a:pt x="58028" y="1413208"/>
                  <a:pt x="149468" y="1517711"/>
                </a:cubicBezTo>
                <a:cubicBezTo>
                  <a:pt x="240908" y="1622214"/>
                  <a:pt x="480393" y="1691883"/>
                  <a:pt x="580542" y="1700591"/>
                </a:cubicBezTo>
                <a:cubicBezTo>
                  <a:pt x="680690" y="1709300"/>
                  <a:pt x="693753" y="1639631"/>
                  <a:pt x="750359" y="1569962"/>
                </a:cubicBezTo>
                <a:cubicBezTo>
                  <a:pt x="806965" y="1500293"/>
                  <a:pt x="896227" y="1400145"/>
                  <a:pt x="920176" y="1282579"/>
                </a:cubicBezTo>
                <a:cubicBezTo>
                  <a:pt x="944125" y="1165013"/>
                  <a:pt x="894051" y="984311"/>
                  <a:pt x="894051" y="864568"/>
                </a:cubicBezTo>
                <a:cubicBezTo>
                  <a:pt x="894051" y="744825"/>
                  <a:pt x="915822" y="662094"/>
                  <a:pt x="920176" y="564122"/>
                </a:cubicBezTo>
                <a:cubicBezTo>
                  <a:pt x="924530" y="466151"/>
                  <a:pt x="937593" y="348585"/>
                  <a:pt x="920176" y="276739"/>
                </a:cubicBezTo>
                <a:cubicBezTo>
                  <a:pt x="902759" y="204893"/>
                  <a:pt x="937593" y="178768"/>
                  <a:pt x="854862" y="13304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53181" y="1761145"/>
            <a:ext cx="333715" cy="98936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7888" y="2673699"/>
            <a:ext cx="196613" cy="3475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7290" y="3357562"/>
            <a:ext cx="205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ПЛАЗМОЛИЗ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571480"/>
            <a:ext cx="60722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1F7913"/>
                </a:solidFill>
              </a:rPr>
              <a:t>Тургор</a:t>
            </a:r>
            <a:r>
              <a:rPr lang="ru-RU" sz="2600" b="1" dirty="0" smtClean="0">
                <a:solidFill>
                  <a:srgbClr val="002060"/>
                </a:solidFill>
              </a:rPr>
              <a:t> – состояние клетки, при котором  цитоплазма плотно прилегает к стенкам клетки и оказывает на нее  давление (</a:t>
            </a:r>
            <a:r>
              <a:rPr lang="ru-RU" sz="2600" b="1" dirty="0" err="1" smtClean="0">
                <a:solidFill>
                  <a:srgbClr val="002060"/>
                </a:solidFill>
              </a:rPr>
              <a:t>тургорное</a:t>
            </a:r>
            <a:r>
              <a:rPr lang="ru-RU" sz="2600" b="1" dirty="0" smtClean="0">
                <a:solidFill>
                  <a:srgbClr val="002060"/>
                </a:solidFill>
              </a:rPr>
              <a:t> давление).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Стенка клетки оказывает обратное давление на цитоплазму.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3857628"/>
            <a:ext cx="70723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Плазмолиз</a:t>
            </a:r>
            <a:r>
              <a:rPr lang="ru-RU" sz="2600" b="1" dirty="0" smtClean="0">
                <a:solidFill>
                  <a:srgbClr val="002060"/>
                </a:solidFill>
              </a:rPr>
              <a:t> – состояние клетки, при котором цитоплазма отходит  от стенки клетки полностью или частично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5286388"/>
            <a:ext cx="65008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</a:rPr>
              <a:t>Деплазмолиз</a:t>
            </a:r>
            <a:r>
              <a:rPr lang="ru-RU" sz="2600" b="1" dirty="0" smtClean="0">
                <a:solidFill>
                  <a:srgbClr val="002060"/>
                </a:solidFill>
              </a:rPr>
              <a:t> – переход клетки из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состояния плазмолиза в состояние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тургора</a:t>
            </a: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0079" y="3791030"/>
            <a:ext cx="1362574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7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E:\гипертон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428736"/>
            <a:ext cx="80350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357694"/>
            <a:ext cx="2178091" cy="21780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910" y="0"/>
            <a:ext cx="81439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Лабораторная работа</a:t>
            </a:r>
          </a:p>
          <a:p>
            <a:pPr algn="ctr"/>
            <a:r>
              <a:rPr lang="ru-RU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«Явление плазмолиза и </a:t>
            </a:r>
          </a:p>
          <a:p>
            <a:pPr algn="ctr"/>
            <a:r>
              <a:rPr lang="ru-RU" sz="4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деплазмолиза</a:t>
            </a:r>
            <a:r>
              <a:rPr lang="ru-RU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</a:t>
            </a:r>
            <a:r>
              <a:rPr lang="ru-RU" sz="44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клетках кожицы лука»</a:t>
            </a:r>
            <a:endParaRPr lang="ru-RU" sz="4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214686"/>
            <a:ext cx="72152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Open Sans"/>
              </a:rPr>
              <a:t>Цель: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 познакомиться с основным свойством мембраны – её полупроницаемостью.</a:t>
            </a:r>
          </a:p>
          <a:p>
            <a:r>
              <a:rPr lang="ru-RU" sz="2400" b="1" dirty="0">
                <a:solidFill>
                  <a:srgbClr val="002060"/>
                </a:solidFill>
                <a:latin typeface="Open Sans"/>
              </a:rPr>
              <a:t>Оборудование: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 микроскоп, предметное и </a:t>
            </a:r>
            <a:endParaRPr lang="ru-RU" sz="2400" dirty="0" smtClean="0">
              <a:solidFill>
                <a:srgbClr val="002060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Open Sans"/>
              </a:rPr>
              <a:t>покровное 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стекла, </a:t>
            </a:r>
            <a:r>
              <a:rPr lang="ru-RU" sz="2400" dirty="0" err="1">
                <a:solidFill>
                  <a:srgbClr val="002060"/>
                </a:solidFill>
                <a:latin typeface="Open Sans"/>
              </a:rPr>
              <a:t>препаровальная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 игла, пинцет, пипетка, </a:t>
            </a:r>
            <a:r>
              <a:rPr lang="ru-RU" sz="2400" dirty="0" smtClean="0">
                <a:solidFill>
                  <a:srgbClr val="002060"/>
                </a:solidFill>
                <a:latin typeface="Open Sans"/>
              </a:rPr>
              <a:t>раствор 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поваренной соли, </a:t>
            </a:r>
            <a:r>
              <a:rPr lang="ru-RU" sz="2400" dirty="0" smtClean="0">
                <a:solidFill>
                  <a:srgbClr val="002060"/>
                </a:solidFill>
                <a:latin typeface="Open Sans"/>
              </a:rPr>
              <a:t>вода, фильтровальная бумага, инструктивные карточки.</a:t>
            </a:r>
            <a:endParaRPr lang="ru-RU" sz="2400" dirty="0">
              <a:solidFill>
                <a:srgbClr val="002060"/>
              </a:solidFill>
              <a:latin typeface="Open Sans"/>
            </a:endParaRPr>
          </a:p>
          <a:p>
            <a:r>
              <a:rPr lang="ru-RU" sz="2800" dirty="0">
                <a:solidFill>
                  <a:srgbClr val="002060"/>
                </a:solidFill>
                <a:latin typeface="Open Sans"/>
              </a:rPr>
              <a:t> </a:t>
            </a:r>
            <a:endParaRPr lang="ru-RU" sz="2800" b="0" i="0" dirty="0">
              <a:solidFill>
                <a:srgbClr val="002060"/>
              </a:solidFill>
              <a:effectLst/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404664"/>
            <a:ext cx="7859216" cy="5543128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Техника безопасности</a:t>
            </a:r>
          </a:p>
          <a:p>
            <a:pPr marL="0" indent="0">
              <a:buNone/>
            </a:pPr>
            <a:r>
              <a:rPr lang="ru-RU" sz="2400" dirty="0" smtClean="0"/>
              <a:t>1.Перед началом работы освободите рабочее место от посторонних предметов.</a:t>
            </a:r>
          </a:p>
          <a:p>
            <a:pPr marL="0" indent="0">
              <a:buNone/>
            </a:pPr>
            <a:r>
              <a:rPr lang="ru-RU" sz="2400" dirty="0"/>
              <a:t>2</a:t>
            </a:r>
            <a:r>
              <a:rPr lang="ru-RU" sz="2400" dirty="0" smtClean="0"/>
              <a:t>.Соблюдайте осторожность при работе с </a:t>
            </a:r>
            <a:r>
              <a:rPr lang="ru-RU" sz="2400" dirty="0" err="1" smtClean="0"/>
              <a:t>препровальными</a:t>
            </a:r>
            <a:r>
              <a:rPr lang="ru-RU" sz="2400" dirty="0" smtClean="0"/>
              <a:t> иглами, предметными и покровными стеклами во избежание порезов и уколов. </a:t>
            </a:r>
          </a:p>
          <a:p>
            <a:pPr marL="0" indent="0">
              <a:buNone/>
            </a:pPr>
            <a:r>
              <a:rPr lang="ru-RU" sz="2400" dirty="0" smtClean="0"/>
              <a:t>3. Не допускайте попадания  красителя на кожу, глаза и одежду.</a:t>
            </a:r>
          </a:p>
          <a:p>
            <a:pPr marL="0" indent="0">
              <a:buNone/>
            </a:pPr>
            <a:r>
              <a:rPr lang="ru-RU" sz="2400" dirty="0" smtClean="0"/>
              <a:t>4. Приступайте к работе только тогда, когда убедитесь в исправности микроскопа.</a:t>
            </a:r>
          </a:p>
          <a:p>
            <a:pPr marL="0" indent="0">
              <a:buNone/>
            </a:pPr>
            <a:r>
              <a:rPr lang="ru-RU" sz="2400" dirty="0" smtClean="0"/>
              <a:t>5.По окончании работы приведите в порядок рабочее место.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7666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4929198"/>
            <a:ext cx="4843782" cy="1655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642918"/>
            <a:ext cx="85900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Приготовить временный препарат кожицы чешуи лука: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А) Пипеткой на предметное стекло поместить 1-2 капли воды;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Б)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 помощью </a:t>
            </a:r>
            <a:r>
              <a:rPr lang="ru-RU" sz="2000" b="1" dirty="0" err="1" smtClean="0">
                <a:solidFill>
                  <a:srgbClr val="002060"/>
                </a:solidFill>
              </a:rPr>
              <a:t>препаровальной</a:t>
            </a:r>
            <a:r>
              <a:rPr lang="ru-RU" sz="2000" b="1" dirty="0" smtClean="0">
                <a:solidFill>
                  <a:srgbClr val="002060"/>
                </a:solidFill>
              </a:rPr>
              <a:t> иглы и пинцета снять эпидермис с внутренней  стороны чешуи лука. Поместить ее на </a:t>
            </a:r>
            <a:r>
              <a:rPr lang="ru-RU" sz="2000" b="1" dirty="0">
                <a:solidFill>
                  <a:srgbClr val="002060"/>
                </a:solidFill>
              </a:rPr>
              <a:t>предметное </a:t>
            </a:r>
            <a:r>
              <a:rPr lang="ru-RU" sz="2000" b="1" dirty="0" smtClean="0">
                <a:solidFill>
                  <a:srgbClr val="002060"/>
                </a:solidFill>
              </a:rPr>
              <a:t>стекло в каплю воды, расправить </a:t>
            </a:r>
            <a:r>
              <a:rPr lang="ru-RU" sz="2000" b="1" dirty="0" err="1" smtClean="0">
                <a:solidFill>
                  <a:srgbClr val="002060"/>
                </a:solidFill>
              </a:rPr>
              <a:t>препаровальной</a:t>
            </a:r>
            <a:r>
              <a:rPr lang="ru-RU" sz="2000" b="1" dirty="0" smtClean="0">
                <a:solidFill>
                  <a:srgbClr val="002060"/>
                </a:solidFill>
              </a:rPr>
              <a:t> иглой и накрыть покровным стеклом так</a:t>
            </a:r>
            <a:r>
              <a:rPr lang="ru-RU" sz="2000" b="1" dirty="0">
                <a:solidFill>
                  <a:srgbClr val="002060"/>
                </a:solidFill>
              </a:rPr>
              <a:t>, чтобы под ним </a:t>
            </a:r>
            <a:r>
              <a:rPr lang="ru-RU" sz="2000" b="1" dirty="0" smtClean="0">
                <a:solidFill>
                  <a:srgbClr val="002060"/>
                </a:solidFill>
              </a:rPr>
              <a:t>не осталось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пузырьков </a:t>
            </a:r>
            <a:r>
              <a:rPr lang="ru-RU" sz="2000" b="1" dirty="0">
                <a:solidFill>
                  <a:srgbClr val="002060"/>
                </a:solidFill>
              </a:rPr>
              <a:t>воздуха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В) </a:t>
            </a:r>
            <a:r>
              <a:rPr lang="ru-RU" sz="2000" b="1" dirty="0">
                <a:solidFill>
                  <a:srgbClr val="002060"/>
                </a:solidFill>
              </a:rPr>
              <a:t>Установить приготовленный препарат на предметный столик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 микроскопе;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2. Рассмотреть и зарисовать </a:t>
            </a:r>
            <a:r>
              <a:rPr lang="ru-RU" sz="2000" b="1" dirty="0" smtClean="0">
                <a:solidFill>
                  <a:srgbClr val="002060"/>
                </a:solidFill>
              </a:rPr>
              <a:t>несколько клеток, отметив клеточную стенку с порами,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плазматическую мембрану, цитоплазму, ядро, вакуоль с клеточным соком.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0"/>
            <a:ext cx="2450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Ход работы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3. Провести и пронаблюдать плазмолиз в клетках кожицы лука.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А) На предметное стекло вплотную с покровным, нанести каплю раствора поваренной соли.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Б) С противоположной стороны покровного стекла, также </a:t>
            </a:r>
            <a:r>
              <a:rPr lang="ru-RU" sz="2400" b="1" dirty="0" smtClean="0">
                <a:solidFill>
                  <a:srgbClr val="002060"/>
                </a:solidFill>
              </a:rPr>
              <a:t>вплотную </a:t>
            </a:r>
            <a:r>
              <a:rPr lang="ru-RU" sz="2400" b="1" dirty="0">
                <a:solidFill>
                  <a:srgbClr val="002060"/>
                </a:solidFill>
              </a:rPr>
              <a:t>к нему, поместить полоску фильтрованной бумаги, </a:t>
            </a:r>
            <a:r>
              <a:rPr lang="ru-RU" sz="2400" b="1" dirty="0" smtClean="0">
                <a:solidFill>
                  <a:srgbClr val="002060"/>
                </a:solidFill>
              </a:rPr>
              <a:t>которой </a:t>
            </a:r>
            <a:r>
              <a:rPr lang="ru-RU" sz="2400" b="1" dirty="0">
                <a:solidFill>
                  <a:srgbClr val="002060"/>
                </a:solidFill>
              </a:rPr>
              <a:t>оттягивается вода до тех пор, пока раствор соли, </a:t>
            </a:r>
            <a:r>
              <a:rPr lang="ru-RU" sz="2400" b="1" dirty="0" smtClean="0">
                <a:solidFill>
                  <a:srgbClr val="002060"/>
                </a:solidFill>
              </a:rPr>
              <a:t>войдя </a:t>
            </a:r>
            <a:r>
              <a:rPr lang="ru-RU" sz="2400" b="1" dirty="0">
                <a:solidFill>
                  <a:srgbClr val="002060"/>
                </a:solidFill>
              </a:rPr>
              <a:t>под покровное стекло, полностью не заместит ее.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Через </a:t>
            </a:r>
            <a:r>
              <a:rPr lang="ru-RU" sz="2400" b="1" dirty="0">
                <a:solidFill>
                  <a:srgbClr val="002060"/>
                </a:solidFill>
              </a:rPr>
              <a:t>некоторое время начнется плазмолиз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4. Зарисовать несколько клеток с различной формой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плазмолиза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60801" y="4983471"/>
            <a:ext cx="1316697" cy="2065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70160" y="5059468"/>
            <a:ext cx="1361521" cy="1815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643446"/>
            <a:ext cx="2035215" cy="2035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85011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5. Пронаблюдать явление </a:t>
            </a:r>
            <a:r>
              <a:rPr lang="ru-RU" sz="2800" b="1" dirty="0" err="1" smtClean="0">
                <a:solidFill>
                  <a:srgbClr val="002060"/>
                </a:solidFill>
              </a:rPr>
              <a:t>деплазмолиза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А) фильтровальной бумагой оттянуть </a:t>
            </a:r>
            <a:r>
              <a:rPr lang="ru-RU" sz="2800" b="1" dirty="0" err="1" smtClean="0">
                <a:solidFill>
                  <a:srgbClr val="002060"/>
                </a:solidFill>
              </a:rPr>
              <a:t>плазмолирующий</a:t>
            </a:r>
            <a:r>
              <a:rPr lang="ru-RU" sz="2800" b="1" dirty="0" smtClean="0">
                <a:solidFill>
                  <a:srgbClr val="002060"/>
                </a:solidFill>
              </a:rPr>
              <a:t> раствор и заменить его водой.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Через некоторое время наступит </a:t>
            </a:r>
            <a:r>
              <a:rPr lang="ru-RU" sz="2800" b="1" dirty="0" err="1" smtClean="0">
                <a:solidFill>
                  <a:srgbClr val="002060"/>
                </a:solidFill>
              </a:rPr>
              <a:t>деплазмолиз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6. Сделать вывод о происходящих в клетке процессах, ответив на вопрос: о чем свидетельствует изменение состояния  цитоплазмы клетки, помещенной в раствор поваренной соли и воду.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928670"/>
          <a:ext cx="8572560" cy="5643602"/>
        </p:xfrm>
        <a:graphic>
          <a:graphicData uri="http://schemas.openxmlformats.org/drawingml/2006/table">
            <a:tbl>
              <a:tblPr/>
              <a:tblGrid>
                <a:gridCol w="1113133"/>
                <a:gridCol w="1270872"/>
                <a:gridCol w="1519131"/>
                <a:gridCol w="4669424"/>
              </a:tblGrid>
              <a:tr h="1186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Этап исследования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Условия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Описание исследования (рисунок, подписи)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Объяснение наблюдаемых явлений (ответы на вопросы)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а)  какое вещество движется через наружную плазматическую мембрану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б) в каком направлении это вещество движется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в)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чём причина перемещения вещества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г) по каким признакам можно судить о передвижении данного вещества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а)  какое вещество движется через наружную плазматическую мембрану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б) в каком направлении это вещество движется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в)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чём причина перемещения вещества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г) по каким признакам можно судить о передвижении данного вещества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5984" y="142852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Оформление результатов.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2229793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237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2852"/>
          <a:ext cx="9001156" cy="6429396"/>
        </p:xfrm>
        <a:graphic>
          <a:graphicData uri="http://schemas.openxmlformats.org/drawingml/2006/table">
            <a:tbl>
              <a:tblPr/>
              <a:tblGrid>
                <a:gridCol w="1706303"/>
                <a:gridCol w="1962402"/>
                <a:gridCol w="2881759"/>
                <a:gridCol w="2450692"/>
              </a:tblGrid>
              <a:tr h="724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Этап исследования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Условия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Описание исследования (рисунок, подписи)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Объяснение наблюдаемых явлений (ответы на вопросы)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плазмолиз</a:t>
                      </a:r>
                      <a:endParaRPr lang="ru-RU" sz="2000" b="1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Клетка помещена в гипертонический раствор, в котором концентрация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NaCI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больше, чем внутри клетки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а) Вода легко выходит из вакуолей и проникает через мембрану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 Из клетки в окружающую среду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в) Клетка помещена в гипертонический раствор в котором концентрация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NaCI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больше, чем внутри клетки. А так как клетка - это саморегулирующая система, она будет стремиться уравновесить концентрацию солей вокруг себя и внутри себя.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г) О передвижении молекул воды из клетки мы можем судить по уменьшению объёма цитоплазмы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а)  какое вещество движется через наружную плазматическую мембрану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б) в каком направлении это вещество движется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в)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чём причина перемещения вещества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г) по каким признакам можно судить о передвижении данного вещества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32" y="142852"/>
          <a:ext cx="9144032" cy="657229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96577"/>
                <a:gridCol w="1741721"/>
                <a:gridCol w="3120582"/>
                <a:gridCol w="2685152"/>
              </a:tblGrid>
              <a:tr h="6572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</a:rPr>
                        <a:t>деплазмолиз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 гипотонический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концентрация которого меньше концентрации клеточного сока, вода из окружающего раствора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/>
                        <a:t>а) Вода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7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7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/>
                        <a:t>б)Из </a:t>
                      </a:r>
                      <a:r>
                        <a:rPr lang="ru-RU" sz="1700" dirty="0"/>
                        <a:t>внеклеточной среды поступает внутрь клеток (внутрь вакуолей). </a:t>
                      </a:r>
                      <a:endParaRPr lang="ru-RU" sz="17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/>
                        <a:t>в)условиях </a:t>
                      </a:r>
                      <a:r>
                        <a:rPr lang="ru-RU" sz="1700" dirty="0"/>
                        <a:t>гипотонического раствора, концентрация солей в котором меньше, чем в клеточном соке, вода из внеклеточной среды поступает внутрь клеток (внутрь вакуолей).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г) В результате увеличения объема вакуолей повысится давление клеточного сока на цитоплазму, которая, в свою очередь, которая начнет приближаться к стенкам клетки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/>
                        <a:t>а)  какое вещество движется через наружную плазматическую </a:t>
                      </a:r>
                      <a:r>
                        <a:rPr lang="ru-RU" sz="1700" dirty="0" smtClean="0"/>
                        <a:t>мембрану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/>
                        <a:t>б</a:t>
                      </a:r>
                      <a:r>
                        <a:rPr lang="ru-RU" sz="1700" dirty="0"/>
                        <a:t>) в каком направлении это вещество движется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7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 smtClean="0"/>
                        <a:t>в</a:t>
                      </a:r>
                      <a:r>
                        <a:rPr lang="ru-RU" sz="1700" dirty="0"/>
                        <a:t>) </a:t>
                      </a:r>
                      <a:r>
                        <a:rPr lang="ru-RU" sz="1700" dirty="0" err="1"/>
                        <a:t>в</a:t>
                      </a:r>
                      <a:r>
                        <a:rPr lang="ru-RU" sz="1700" dirty="0"/>
                        <a:t> чём причина перемещения вещества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г</a:t>
                      </a:r>
                      <a:r>
                        <a:rPr lang="ru-RU" sz="1700" dirty="0"/>
                        <a:t>) по каким признакам можно судить о передвижении данного  вещества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246" marR="2024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285728"/>
            <a:ext cx="828680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Клеточная мембрана полупроницаема, пропускает воду и не пропускает растворенные в ней вещества.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Цитоплазма эластична, вследствие этого она способна в гипертоническом растворе отставать от клеточной стенки, а в гипотоническом вновь восстанавливать первоначальное положение.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Плазмолиз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деплазмолиз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можно наблюдать только в живых растительных клетках, так как они содержат прочные клеточные стенки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4.Это свойство позволяет клеткам переносить временное обезвоживание и поддерживать постоянство своего состава.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142852"/>
            <a:ext cx="857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Мозговой штурм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64" y="1357298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студента оперируют лягушку. Они все время смачивают обнаженные внутренние органы лягушки солевым раствором и, тем не менее, через некоторое время эти органы начинают сморщиваться и лягушка гибнет. Заглянув в учебник, студент обнаруживают, что концентрация солевого раствора взята неверно 9% вместо нужных 0,9%. Какой процесс имел место?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тургор б) диффузия в) осмос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500034" y="285728"/>
            <a:ext cx="81439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Студенты допустили ошибку в том, что добавили в раствор больше соли чем нужно. Это вызвало сморщивания органов и разрывы эритроцитов. Концентрация соли в крови человека - 0,9%. У лягушки этот показатель немного ниже - 0,6%. Даже три десятых процента разницы приведут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разрушению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эритроцитов. Студенты же использовали 9% раствор, что и стало причиной смерти лягушки, так как эритроциты были разрушены, а внутренние органы лишились большей части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214290"/>
            <a:ext cx="7072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 какие растворы помещены животные клетки?»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66875" y="1071546"/>
          <a:ext cx="5810250" cy="4857785"/>
        </p:xfrm>
        <a:graphic>
          <a:graphicData uri="http://schemas.openxmlformats.org/drawingml/2006/table">
            <a:tbl>
              <a:tblPr/>
              <a:tblGrid>
                <a:gridCol w="2900045"/>
                <a:gridCol w="2910205"/>
              </a:tblGrid>
              <a:tr h="144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61" name="AutoShape 6" descr="Описание: https://fsd.multiurok.ru/html/2020/11/18/s_5fb44bae3d15f/1569667_7.png"/>
          <p:cNvSpPr>
            <a:spLocks noChangeAspect="1" noChangeArrowheads="1"/>
          </p:cNvSpPr>
          <p:nvPr/>
        </p:nvSpPr>
        <p:spPr bwMode="auto">
          <a:xfrm>
            <a:off x="0" y="0"/>
            <a:ext cx="1085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60" name="Рисунок 1" descr="кроиь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1357298"/>
            <a:ext cx="904875" cy="762000"/>
          </a:xfrm>
          <a:prstGeom prst="rect">
            <a:avLst/>
          </a:prstGeom>
          <a:noFill/>
        </p:spPr>
      </p:pic>
      <p:sp>
        <p:nvSpPr>
          <p:cNvPr id="2059" name="AutoShape 7" descr="Описание: https://fsd.multiurok.ru/html/2020/11/18/s_5fb44bae3d15f/1569667_8.png"/>
          <p:cNvSpPr>
            <a:spLocks noChangeAspect="1" noChangeArrowheads="1"/>
          </p:cNvSpPr>
          <p:nvPr/>
        </p:nvSpPr>
        <p:spPr bwMode="auto">
          <a:xfrm>
            <a:off x="0" y="0"/>
            <a:ext cx="981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8" name="Рисунок 2" descr="1 кров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4643446"/>
            <a:ext cx="800100" cy="1009650"/>
          </a:xfrm>
          <a:prstGeom prst="rect">
            <a:avLst/>
          </a:prstGeom>
          <a:noFill/>
        </p:spPr>
      </p:pic>
      <p:sp>
        <p:nvSpPr>
          <p:cNvPr id="2057" name="AutoShape 8" descr="Описание: https://fsd.multiurok.ru/html/2020/11/18/s_5fb44bae3d15f/1569667_9.png"/>
          <p:cNvSpPr>
            <a:spLocks noChangeAspect="1" noChangeArrowheads="1"/>
          </p:cNvSpPr>
          <p:nvPr/>
        </p:nvSpPr>
        <p:spPr bwMode="auto">
          <a:xfrm>
            <a:off x="0" y="0"/>
            <a:ext cx="1076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Рисунок 6" descr="2 кровь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3071810"/>
            <a:ext cx="1076325" cy="923925"/>
          </a:xfrm>
          <a:prstGeom prst="rect">
            <a:avLst/>
          </a:prstGeom>
          <a:noFill/>
        </p:spPr>
      </p:pic>
      <p:sp>
        <p:nvSpPr>
          <p:cNvPr id="2055" name="AutoShape 9" descr="Описание: https://fsd.multiurok.ru/html/2020/11/18/s_5fb44bae3d15f/1569667_10.png"/>
          <p:cNvSpPr>
            <a:spLocks noChangeAspect="1" noChangeArrowheads="1"/>
          </p:cNvSpPr>
          <p:nvPr/>
        </p:nvSpPr>
        <p:spPr bwMode="auto">
          <a:xfrm>
            <a:off x="0" y="0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Рисунок 3" descr="клетка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3570" y="2714620"/>
            <a:ext cx="1114425" cy="1428750"/>
          </a:xfrm>
          <a:prstGeom prst="rect">
            <a:avLst/>
          </a:prstGeom>
          <a:noFill/>
        </p:spPr>
      </p:pic>
      <p:sp>
        <p:nvSpPr>
          <p:cNvPr id="2053" name="AutoShape 10" descr="Описание: https://fsd.multiurok.ru/html/2020/11/18/s_5fb44bae3d15f/1569667_11.png"/>
          <p:cNvSpPr>
            <a:spLocks noChangeAspect="1" noChangeArrowheads="1"/>
          </p:cNvSpPr>
          <p:nvPr/>
        </p:nvSpPr>
        <p:spPr bwMode="auto">
          <a:xfrm>
            <a:off x="0" y="0"/>
            <a:ext cx="1038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11" descr="Описание: https://fsd.multiurok.ru/html/2020/11/18/s_5fb44bae3d15f/1569667_12.png"/>
          <p:cNvSpPr>
            <a:spLocks noChangeAspect="1" noChangeArrowheads="1"/>
          </p:cNvSpPr>
          <p:nvPr/>
        </p:nvSpPr>
        <p:spPr bwMode="auto">
          <a:xfrm>
            <a:off x="0" y="0"/>
            <a:ext cx="1209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Рисунок 5" descr="3 клет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1285860"/>
            <a:ext cx="1028700" cy="1209675"/>
          </a:xfrm>
          <a:prstGeom prst="rect">
            <a:avLst/>
          </a:prstGeom>
          <a:noFill/>
        </p:spPr>
      </p:pic>
      <p:pic>
        <p:nvPicPr>
          <p:cNvPr id="16" name="Рисунок 4" descr="3 кровь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0298" y="4714884"/>
            <a:ext cx="857250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642910" y="1285860"/>
            <a:ext cx="78581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влить дистиллированную воду, то произойдёт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деплазмолиз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вода двинется в эритроцит, а т.к. это животная клетка и плазматическая мембрана тонкая, то он лопнет и весь гемоглобин окажется в плазме, человек умрёт. А если влить гипертонический раствор, то он сморщится, и человек тоже умрёт.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57158" y="214290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выделяется сок с кусочка лимона, посыпанного сахаром?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428625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Можно, но погибнут и культурные растения. Нужно быть очень аккуратными.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1442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клетках лимона меньше содержания сахара. Чтоб установить равновесие с внешней средой, вода из клеток выходит. Наблюдается явление плазмолиза.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78605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использовать раствор соли для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уничтожения сорняков?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87035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62307" y="3024868"/>
            <a:ext cx="2819384" cy="36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5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214290"/>
            <a:ext cx="1604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Клетка</a:t>
            </a:r>
            <a:endParaRPr lang="ru-RU" sz="3200" b="1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4643446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какому царству живых организмов относиться данная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клетка?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почему?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Фаризат\Рабочий стол\урок биология\img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000108"/>
            <a:ext cx="2920992" cy="3571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928802"/>
            <a:ext cx="51220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Растительная клетка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Фаризат\Рабочий стол\урок биология\biologiya-34848-stroenie-zhivotnoy-klet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4113" y="1568199"/>
            <a:ext cx="4786346" cy="4653110"/>
          </a:xfrm>
          <a:prstGeom prst="rect">
            <a:avLst/>
          </a:prstGeom>
          <a:noFill/>
        </p:spPr>
      </p:pic>
      <p:pic>
        <p:nvPicPr>
          <p:cNvPr id="1027" name="Picture 3" descr="C:\Documents and Settings\Фаризат\Рабочий стол\урок биология\a8650085550541b94832a3f43fe82a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9084" y="1392100"/>
            <a:ext cx="3535029" cy="4829209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растительная клетка отличается от животной?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3808" y="1953742"/>
            <a:ext cx="1987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</a:rPr>
              <a:t>Хлоропласт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2640359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Вакуоль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47864" y="2490593"/>
            <a:ext cx="1116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</a:rPr>
              <a:t>Клеточная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</a:rPr>
              <a:t> стенка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85728"/>
            <a:ext cx="647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Цитоплазматическая мембрана</a:t>
            </a:r>
            <a:endParaRPr lang="ru-RU" sz="3200" dirty="0"/>
          </a:p>
        </p:txBody>
      </p:sp>
      <p:pic>
        <p:nvPicPr>
          <p:cNvPr id="1027" name="Picture 3" descr="C:\Documents and Settings\Фаризат\Рабочий стол\урок биология\img-la8ahp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142984"/>
            <a:ext cx="6500858" cy="508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-214338"/>
            <a:ext cx="2428892" cy="1143000"/>
          </a:xfrm>
        </p:spPr>
        <p:txBody>
          <a:bodyPr>
            <a:norm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857232"/>
            <a:ext cx="778674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1)Цитоплазматическая мембрана – это</a:t>
            </a:r>
            <a:r>
              <a:rPr kumimoji="0" lang="en-US" sz="2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двумембранная</a:t>
            </a:r>
            <a:r>
              <a:rPr kumimoji="0" lang="ru-RU" sz="2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структура 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клетки;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2)Основу мембраны составляют 2 слоя углеводов и 1 слой белков;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В клеточных мембранах встречаются тысячи различных белков: периферические, погруженные и пронизывающие;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4)Поверх некоторых клеток есть клеточная стенка: у бактерий – хитиновая, у грибов - целлюлозная, у растений-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муреиновая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у животных слой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гликокаликса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5786" y="357166"/>
            <a:ext cx="778674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1)Цитоплазматическая мембрана - это </a:t>
            </a:r>
            <a:r>
              <a:rPr lang="ru-RU" sz="26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двумембранная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структура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клетки;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2)Основу мембраны составляют 2 слоя </a:t>
            </a:r>
            <a:r>
              <a:rPr lang="ru-RU" sz="2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липидов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1 слой белков;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В клеточных мембранах встречаются тысячи различных белков: периферические, погруженные и пронизывающие;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4)Поверх некоторых клеток есть клеточная стенка: у бактерий –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муреиновая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грибов -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хитиновая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у растений -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целлюлозна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я, у животных слой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гликокаликса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42865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Фагоцитоз</a:t>
            </a:r>
            <a:endParaRPr lang="ru-RU" sz="3600" b="1" dirty="0"/>
          </a:p>
        </p:txBody>
      </p:sp>
      <p:pic>
        <p:nvPicPr>
          <p:cNvPr id="2051" name="Picture 3" descr="C:\Documents and Settings\Фаризат\Рабочий стол\урок биология\m68d5fa2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143380"/>
            <a:ext cx="8140732" cy="1357322"/>
          </a:xfrm>
          <a:prstGeom prst="rect">
            <a:avLst/>
          </a:prstGeom>
          <a:noFill/>
        </p:spPr>
      </p:pic>
      <p:pic>
        <p:nvPicPr>
          <p:cNvPr id="6" name="Picture 3" descr="C:\Documents and Settings\Фаризат\Рабочий стол\урок биология\m68d5fa2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642918"/>
            <a:ext cx="7598016" cy="139065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78605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Пиноцитоз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2143116"/>
            <a:ext cx="87828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Фагоцитоз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проникновение крупных частиц.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500702"/>
            <a:ext cx="81439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err="1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Пиноцитоз</a:t>
            </a:r>
            <a:r>
              <a:rPr lang="ru-RU" sz="3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3000" b="1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проникновение капли жидкости</a:t>
            </a:r>
            <a:endParaRPr lang="ru-RU" sz="3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E:\осм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428604"/>
            <a:ext cx="791495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1125</Words>
  <Application>Microsoft Office PowerPoint</Application>
  <PresentationFormat>Экран (4:3)</PresentationFormat>
  <Paragraphs>157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Солнцестояние</vt:lpstr>
      <vt:lpstr>Справедливость</vt:lpstr>
      <vt:lpstr>Эркер</vt:lpstr>
      <vt:lpstr>Тема Office</vt:lpstr>
      <vt:lpstr>Слайд 1</vt:lpstr>
      <vt:lpstr>Слайд 2</vt:lpstr>
      <vt:lpstr>Слайд 3</vt:lpstr>
      <vt:lpstr>Слайд 4</vt:lpstr>
      <vt:lpstr>Слайд 5</vt:lpstr>
      <vt:lpstr>Задание 1. </vt:lpstr>
      <vt:lpstr>Слайд 7</vt:lpstr>
      <vt:lpstr>Фагоцитоз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Плазмолиз и деплазмолиз в клетках кожицы лука.    Тетуева Р.И. учитель биологии  МКОУ СОШ №1 с.п. Верхняя Балкария</dc:title>
  <dc:creator>Фаризат</dc:creator>
  <cp:lastModifiedBy>Admin</cp:lastModifiedBy>
  <cp:revision>63</cp:revision>
  <dcterms:created xsi:type="dcterms:W3CDTF">2022-03-22T01:44:21Z</dcterms:created>
  <dcterms:modified xsi:type="dcterms:W3CDTF">2022-04-20T23:36:04Z</dcterms:modified>
</cp:coreProperties>
</file>