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6" r:id="rId11"/>
    <p:sldId id="277" r:id="rId12"/>
    <p:sldId id="279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Мусор не перерабатывается</c:v>
                </c:pt>
                <c:pt idx="1">
                  <c:v>Переработка мусора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0.98</c:v>
                </c:pt>
                <c:pt idx="1">
                  <c:v>2.0000000000000014E-2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12234751694249"/>
          <c:y val="0.18085201311007315"/>
          <c:w val="0.38929549494500626"/>
          <c:h val="0.6382959737798542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F7D62-5F2A-4944-89A0-AFBC7FF5E687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CDC24-BF0A-464D-AF67-B5DF0747D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DC24-BF0A-464D-AF67-B5DF0747D79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F5170CF-E4AC-42E1-9FDA-E968538F51FF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5B1AF1-F562-4526-89E3-D7780285B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IKA\Downloads\&#1079;&#1072;&#1074;&#1086;&#1076;%20&#1087;&#1086;%20&#1087;&#1077;&#1088;&#1077;&#1088;&#1072;&#1073;&#1086;&#1090;&#1082;&#1077;%20&#1084;&#1091;&#1089;&#1086;&#1088;&#1072;%20(online-video-cutter.com)%20(1)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7772400" cy="914400"/>
          </a:xfrm>
        </p:spPr>
        <p:txBody>
          <a:bodyPr/>
          <a:lstStyle/>
          <a:p>
            <a:pPr algn="r"/>
            <a:r>
              <a:rPr lang="ru-RU" dirty="0" smtClean="0"/>
              <a:t>		</a:t>
            </a:r>
            <a:r>
              <a:rPr lang="ru-RU" i="1" dirty="0" smtClean="0">
                <a:solidFill>
                  <a:schemeClr val="tx1"/>
                </a:solidFill>
                <a:latin typeface="Georgia" pitchFamily="18" charset="0"/>
              </a:rPr>
              <a:t>Подготовила учитель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Georgia" pitchFamily="18" charset="0"/>
              </a:rPr>
              <a:t> начальных классов </a:t>
            </a:r>
            <a:r>
              <a:rPr lang="ru-RU" i="1" dirty="0" err="1" smtClean="0">
                <a:solidFill>
                  <a:schemeClr val="tx1"/>
                </a:solidFill>
                <a:latin typeface="Georgia" pitchFamily="18" charset="0"/>
              </a:rPr>
              <a:t>Тикаева</a:t>
            </a:r>
            <a:r>
              <a:rPr lang="ru-RU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Georgia" pitchFamily="18" charset="0"/>
              </a:rPr>
              <a:t>Асият</a:t>
            </a:r>
            <a:r>
              <a:rPr lang="ru-RU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Georgia" pitchFamily="18" charset="0"/>
              </a:rPr>
              <a:t>Рамазановна</a:t>
            </a:r>
            <a:endParaRPr lang="ru-RU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8800"/>
          </a:xfrm>
        </p:spPr>
        <p:txBody>
          <a:bodyPr/>
          <a:lstStyle/>
          <a:p>
            <a:r>
              <a:rPr lang="ru-RU" dirty="0" smtClean="0"/>
              <a:t>Раздельный сбор и переработка </a:t>
            </a:r>
            <a:r>
              <a:rPr lang="ru-RU" dirty="0" smtClean="0"/>
              <a:t>отходов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d-systems.ru/images/stories/pic3/5.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4984"/>
            <a:ext cx="3195454" cy="220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три основных варианта обращения с мусором: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183880" cy="4187952"/>
          </a:xfrm>
        </p:spPr>
        <p:txBody>
          <a:bodyPr/>
          <a:lstStyle/>
          <a:p>
            <a:r>
              <a:rPr lang="ru-RU" dirty="0" smtClean="0"/>
              <a:t>Захоронение</a:t>
            </a:r>
          </a:p>
          <a:p>
            <a:r>
              <a:rPr lang="ru-RU" dirty="0" smtClean="0"/>
              <a:t>Сжигание</a:t>
            </a:r>
          </a:p>
          <a:p>
            <a:r>
              <a:rPr lang="ru-RU" dirty="0" smtClean="0"/>
              <a:t>Сортировка и переработка</a:t>
            </a:r>
            <a:endParaRPr lang="ru-RU" dirty="0"/>
          </a:p>
        </p:txBody>
      </p:sp>
      <p:pic>
        <p:nvPicPr>
          <p:cNvPr id="9220" name="Picture 4" descr="http://bprgroup.ru/assets/images/1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4176464" cy="313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завод по переработке мусора (online-video-cutter.com) (1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0" y="-1588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" b="28"/>
          <a:stretch>
            <a:fillRect/>
          </a:stretch>
        </p:blipFill>
        <p:spPr bwMode="auto">
          <a:xfrm>
            <a:off x="323528" y="476672"/>
            <a:ext cx="8441010" cy="49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adrin.ru/images/testil/pw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3312368" cy="3312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ru-RU" dirty="0" smtClean="0"/>
              <a:t>Сортировка и переработка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5832648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Этапы сортировки и переработки мусора:</a:t>
            </a:r>
          </a:p>
          <a:p>
            <a:r>
              <a:rPr lang="ru-RU" dirty="0" smtClean="0"/>
              <a:t>1.Сбор мусора машинами.</a:t>
            </a:r>
          </a:p>
          <a:p>
            <a:r>
              <a:rPr lang="ru-RU" dirty="0" smtClean="0"/>
              <a:t>2.Доставка на завод.</a:t>
            </a:r>
          </a:p>
          <a:p>
            <a:r>
              <a:rPr lang="ru-RU" dirty="0" smtClean="0"/>
              <a:t>3.Выгрузка отходов.</a:t>
            </a:r>
          </a:p>
          <a:p>
            <a:r>
              <a:rPr lang="ru-RU" dirty="0" smtClean="0"/>
              <a:t>4.Сортировка мусора машинами.</a:t>
            </a:r>
          </a:p>
          <a:p>
            <a:r>
              <a:rPr lang="ru-RU" dirty="0" smtClean="0"/>
              <a:t>5.Сортировка мусора людьми.</a:t>
            </a:r>
          </a:p>
          <a:p>
            <a:r>
              <a:rPr lang="ru-RU" dirty="0" smtClean="0"/>
              <a:t>6.Переработка мусора во вторичное сырье.</a:t>
            </a:r>
          </a:p>
          <a:p>
            <a:r>
              <a:rPr lang="ru-RU" dirty="0" smtClean="0"/>
              <a:t>7.Использование полученного материала.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30352"/>
            <a:ext cx="8507288" cy="4187952"/>
          </a:xfrm>
        </p:spPr>
        <p:txBody>
          <a:bodyPr/>
          <a:lstStyle/>
          <a:p>
            <a:r>
              <a:rPr lang="ru-RU" dirty="0" smtClean="0"/>
              <a:t>Ситуация с мусором в России пока сложная. Перерабатывается не более 2%, так как сортировка мусора затруднена по разным причинам.</a:t>
            </a:r>
            <a:endParaRPr lang="ru-RU" dirty="0"/>
          </a:p>
        </p:txBody>
      </p:sp>
      <p:sp>
        <p:nvSpPr>
          <p:cNvPr id="7170" name="AutoShape 2" descr="http://ru.stockfresh.com/thumbs/supertrooper/3963338_%D0%BF%D1%80%D0%BE%D1%86%D0%B5%D0%BD%D1%82-%D0%B7%D0%BD%D0%B0%D1%87%D0%BE%D0%BA-%D0%B1%D0%B5%D0%BB%D1%8B%D0%B9-%D0%B4%D0%B2%D0%B0-%D0%BF%D1%80%D0%BE%D1%86%D0%B5%D0%BD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ru.stockfresh.com/thumbs/supertrooper/3963338_%D0%BF%D1%80%D0%BE%D1%86%D0%B5%D0%BD%D1%82-%D0%B7%D0%BD%D0%B0%D1%87%D0%BE%D0%BA-%D0%B1%D0%B5%D0%BB%D1%8B%D0%B9-%D0%B4%D0%B2%D0%B0-%D0%BF%D1%80%D0%BE%D1%86%D0%B5%D0%BD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://ru.stockfresh.com/thumbs/supertrooper/3963338_%D0%BF%D1%80%D0%BE%D1%86%D0%B5%D0%BD%D1%82-%D0%B7%D0%BD%D0%B0%D1%87%D0%BE%D0%BA-%D0%B1%D0%B5%D0%BB%D1%8B%D0%B9-%D0%B4%D0%B2%D0%B0-%D0%BF%D1%80%D0%BE%D1%86%D0%B5%D0%BD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899592" y="2564904"/>
          <a:ext cx="720080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Овал 15"/>
          <p:cNvSpPr/>
          <p:nvPr/>
        </p:nvSpPr>
        <p:spPr>
          <a:xfrm>
            <a:off x="2627784" y="3284984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www.samura.ru/media/cache/9a/be/9abe9f7e2f670033857c56cf164f8f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1484784"/>
            <a:ext cx="2855561" cy="1839855"/>
          </a:xfrm>
          <a:prstGeom prst="rect">
            <a:avLst/>
          </a:prstGeom>
          <a:noFill/>
        </p:spPr>
      </p:pic>
      <p:pic>
        <p:nvPicPr>
          <p:cNvPr id="6160" name="Picture 16" descr="http://static8.depositphotos.com/1001651/832/i/950/depositphotos_8322478-stock-photo-aluminum-foil-from-chocola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645024"/>
            <a:ext cx="3563888" cy="23759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 вы знаете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146" name="Picture 2" descr="http://www.gardenandgreenhouse.net/wp-content/uploads/2016/07/Food-Scraps-768x5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556792"/>
            <a:ext cx="3163280" cy="2108853"/>
          </a:xfrm>
          <a:prstGeom prst="rect">
            <a:avLst/>
          </a:prstGeom>
          <a:noFill/>
        </p:spPr>
      </p:pic>
      <p:sp>
        <p:nvSpPr>
          <p:cNvPr id="6150" name="AutoShape 6" descr="http://ru.stockfresh.com/thumbs/balefire9/1805697_%D0%B3%D0%B0%D0%B7%D0%B5%D1%82-%D1%80%D0%B5%D1%86%D0%B8%D1%80%D0%BA%D1%83%D0%BB%D1%8F%D1%86%D0%B8%D0%B8-%D0%9D%D0%BE%D0%B2%D0%BE%D1%81%D1%82%D0%B8-%D0%BC%D1%83%D1%81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://ru.stockfresh.com/thumbs/balefire9/1805697_%D0%B3%D0%B0%D0%B7%D0%B5%D1%82-%D1%80%D0%B5%D1%86%D0%B8%D1%80%D0%BA%D1%83%D0%BB%D1%8F%D1%86%D0%B8%D0%B8-%D0%9D%D0%BE%D0%B2%D0%BE%D1%81%D1%82%D0%B8-%D0%BC%D1%83%D1%81%D0%BE%D1%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1805697_газет-рециркуляции-Новости-мусор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1052736"/>
            <a:ext cx="3074610" cy="2039491"/>
          </a:xfrm>
          <a:prstGeom prst="rect">
            <a:avLst/>
          </a:prstGeom>
        </p:spPr>
      </p:pic>
      <p:pic>
        <p:nvPicPr>
          <p:cNvPr id="6162" name="Picture 18" descr="http://ruskupka.ru/wp-content/uploads/2013/11/1191039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3284984"/>
            <a:ext cx="4618484" cy="1939764"/>
          </a:xfrm>
          <a:prstGeom prst="rect">
            <a:avLst/>
          </a:prstGeom>
          <a:noFill/>
        </p:spPr>
      </p:pic>
      <p:pic>
        <p:nvPicPr>
          <p:cNvPr id="6164" name="Picture 20" descr="http://packcom.ru/wa-data/public/shop/products/27/33/3327/images/439/439.97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3068960"/>
            <a:ext cx="2736304" cy="2736304"/>
          </a:xfrm>
          <a:prstGeom prst="rect">
            <a:avLst/>
          </a:prstGeom>
          <a:noFill/>
        </p:spPr>
      </p:pic>
      <p:pic>
        <p:nvPicPr>
          <p:cNvPr id="6166" name="Picture 22" descr="http://imhotour.ru/wp-content/uploads/2017/01/751583_paket_tip_majka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63888" y="5157192"/>
            <a:ext cx="2664296" cy="1529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8376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Сколько нужно лет чтобы разложился мусор?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Знак «Вторичное сырье»</a:t>
            </a:r>
            <a:endParaRPr lang="ru-RU" dirty="0"/>
          </a:p>
        </p:txBody>
      </p:sp>
      <p:pic>
        <p:nvPicPr>
          <p:cNvPr id="4098" name="Picture 2" descr="http://businessesforsale.ru/(F(4c26wRDM3TfBOvgYNg9644BWZPPyL7YxFOlHqdINI-1YMADYXZEcf-BMZ4R8cix7LTCdwqDsq-coUiYtrS6PrkG2JZmKV1wsEs6qJB_6_12WSQR-rdEvgON-WpPtrEVD_h2EBC___6TJJ7SKFxPELwRO5HaS5NjhfCykX2D5IfU1htna0wYBY7jx9OrUjNiryiR050g6jj2A51V6kf93A9eHrjc1))/fileupload/76728ec32bf1893d26b83c000296a3f8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850904" cy="323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Что же все таки нам делать, чтоб было меньше мусора?</a:t>
            </a:r>
          </a:p>
          <a:p>
            <a:pPr>
              <a:buNone/>
            </a:pPr>
            <a:r>
              <a:rPr lang="ru-RU" sz="2400" dirty="0" smtClean="0"/>
              <a:t>	1) Постарайтесь не использовать или свести к минимуму использование одноразовых вещей; </a:t>
            </a:r>
            <a:br>
              <a:rPr lang="ru-RU" sz="2400" dirty="0" smtClean="0"/>
            </a:br>
            <a:r>
              <a:rPr lang="ru-RU" sz="2400" dirty="0" smtClean="0"/>
              <a:t>2)Давайте вторую жизнь старым или не нужным вещам в рабочем состояний;</a:t>
            </a:r>
          </a:p>
          <a:p>
            <a:pPr>
              <a:buNone/>
            </a:pPr>
            <a:r>
              <a:rPr lang="ru-RU" sz="2400" dirty="0" smtClean="0"/>
              <a:t>   3)Не выбрасывайте мусор, а сдавайте его на переработку;</a:t>
            </a:r>
          </a:p>
          <a:p>
            <a:pPr>
              <a:buNone/>
            </a:pPr>
            <a:r>
              <a:rPr lang="ru-RU" sz="2400" dirty="0" smtClean="0"/>
              <a:t>	4) Не покупайте напитки в бутылках без необходимости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dileo.ru/uploads/images/00/60/57/2016/01/13/43349ba3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3068960"/>
            <a:ext cx="5328592" cy="3279134"/>
          </a:xfrm>
          <a:prstGeom prst="rect">
            <a:avLst/>
          </a:prstGeom>
          <a:noFill/>
        </p:spPr>
      </p:pic>
      <p:pic>
        <p:nvPicPr>
          <p:cNvPr id="32774" name="Picture 6" descr="http://cdn01.ru/files/users/images/62/23/622373462e05c16e547c1438e3beb8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60648"/>
            <a:ext cx="3600399" cy="2664296"/>
          </a:xfrm>
          <a:prstGeom prst="rect">
            <a:avLst/>
          </a:prstGeom>
          <a:noFill/>
        </p:spPr>
      </p:pic>
      <p:pic>
        <p:nvPicPr>
          <p:cNvPr id="32776" name="Picture 8" descr="http://rasskazhi-drygy.ru/wp-content/uploads/2013/06/globus-iz-plastikovih-bytilo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3563888" cy="2684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http://terskyrayon.gov-murman.ru/about/kartinki-k-novostyam/foto_othodov_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16632"/>
            <a:ext cx="8568952" cy="5874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ldovanews.md/wp-content/uploads/2016/04/37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2947814" cy="294781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«Есть такое твердое правило: встал поутру, умылся, привел себя в порядок и сразу же приведи в порядок свою планету»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err="1" smtClean="0"/>
              <a:t>Антуан</a:t>
            </a:r>
            <a:r>
              <a:rPr lang="ru-RU" sz="2400" dirty="0" smtClean="0"/>
              <a:t> Де </a:t>
            </a:r>
            <a:r>
              <a:rPr lang="ru-RU" sz="2400" dirty="0" err="1" smtClean="0"/>
              <a:t>Сент</a:t>
            </a:r>
            <a:r>
              <a:rPr lang="ru-RU" sz="2400" dirty="0" smtClean="0"/>
              <a:t> – </a:t>
            </a:r>
            <a:r>
              <a:rPr lang="ru-RU" sz="2400" dirty="0" err="1" smtClean="0"/>
              <a:t>Экзюпери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32825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на каждого жителя нашей планеты приходится в среднем около 1 т мусора в год, и это не считая миллионов изношенных и разбитых автомобилей.</a:t>
            </a:r>
            <a:endParaRPr lang="ru-RU" dirty="0"/>
          </a:p>
        </p:txBody>
      </p:sp>
      <p:pic>
        <p:nvPicPr>
          <p:cNvPr id="6146" name="Picture 2" descr="http://kapitalstrojservis.ru/wp-content/uploads/2016/04/muso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2420888"/>
            <a:ext cx="4968608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Рассмотрим главные причины  увеличения количества отходов: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pPr lvl="0"/>
            <a:r>
              <a:rPr lang="ru-RU" dirty="0" smtClean="0"/>
              <a:t>Перенаселение городов;</a:t>
            </a:r>
          </a:p>
          <a:p>
            <a:pPr lvl="0"/>
            <a:r>
              <a:rPr lang="ru-RU" dirty="0" smtClean="0"/>
              <a:t>Повсеместное использование одноразовых товаров;</a:t>
            </a:r>
          </a:p>
          <a:p>
            <a:pPr lvl="0"/>
            <a:r>
              <a:rPr lang="ru-RU" dirty="0" smtClean="0"/>
              <a:t>Увеличение числа синтетических вещей;</a:t>
            </a:r>
          </a:p>
          <a:p>
            <a:pPr lvl="0"/>
            <a:r>
              <a:rPr lang="ru-RU" dirty="0" smtClean="0"/>
              <a:t>Повышение уровня жизни, а значит, выбрасывание пригодных к использованию вещей с последующей заменой на новые изделия.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VIKA\Desktop\puti_othodov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88840"/>
            <a:ext cx="8640960" cy="43204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183880" cy="1656184"/>
          </a:xfrm>
        </p:spPr>
        <p:txBody>
          <a:bodyPr/>
          <a:lstStyle/>
          <a:p>
            <a:r>
              <a:rPr lang="ru-RU" dirty="0" smtClean="0"/>
              <a:t>Каждый российский горожанин ежегодно «производит» 300 кг твёрдых бытовых отходов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всех странах состав мусора довольно близкий, его главные составляющие: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www.alvo.ru/upload/iblock/79c/79c544750025e857182031732d534c4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84784"/>
            <a:ext cx="2880320" cy="1808841"/>
          </a:xfrm>
          <a:prstGeom prst="rect">
            <a:avLst/>
          </a:prstGeom>
          <a:noFill/>
        </p:spPr>
      </p:pic>
      <p:pic>
        <p:nvPicPr>
          <p:cNvPr id="13318" name="Picture 6" descr="http://steklazerkala.ru/g-art/stekl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2864501" cy="1908474"/>
          </a:xfrm>
          <a:prstGeom prst="rect">
            <a:avLst/>
          </a:prstGeom>
          <a:noFill/>
        </p:spPr>
      </p:pic>
      <p:pic>
        <p:nvPicPr>
          <p:cNvPr id="13320" name="Picture 8" descr="https://im0-tub-ru.yandex.net/i?id=0641bcb29e1ecc55bc4872bd0cd0f821&amp;n=33&amp;h=215&amp;w=32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1052736"/>
            <a:ext cx="3048000" cy="2047876"/>
          </a:xfrm>
          <a:prstGeom prst="rect">
            <a:avLst/>
          </a:prstGeom>
          <a:noFill/>
        </p:spPr>
      </p:pic>
      <p:pic>
        <p:nvPicPr>
          <p:cNvPr id="13322" name="Picture 10" descr="http://partner-tehnika.ru/userfiles/EPl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284984"/>
            <a:ext cx="3436268" cy="1777380"/>
          </a:xfrm>
          <a:prstGeom prst="rect">
            <a:avLst/>
          </a:prstGeom>
          <a:noFill/>
        </p:spPr>
      </p:pic>
      <p:pic>
        <p:nvPicPr>
          <p:cNvPr id="13324" name="Picture 12" descr="http://emoshtori.ru/upload/medialibrary/f8a/f8a932bb1133cede1a6fd4b340bb44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3356992"/>
            <a:ext cx="2966993" cy="1399432"/>
          </a:xfrm>
          <a:prstGeom prst="rect">
            <a:avLst/>
          </a:prstGeom>
          <a:noFill/>
        </p:spPr>
      </p:pic>
      <p:pic>
        <p:nvPicPr>
          <p:cNvPr id="13326" name="Picture 14" descr="https://otvet.imgsmail.ru/download/22666091_3a1a5477311cd32c12e2506c9f400a76_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284984"/>
            <a:ext cx="1728192" cy="1728192"/>
          </a:xfrm>
          <a:prstGeom prst="rect">
            <a:avLst/>
          </a:prstGeom>
          <a:noFill/>
        </p:spPr>
      </p:pic>
      <p:pic>
        <p:nvPicPr>
          <p:cNvPr id="13328" name="Picture 16" descr="https://s.pfst.net/2011.11/9020748186493a92d0cb24ba6129ea6473890a25fe_b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4941168"/>
            <a:ext cx="2232248" cy="1689068"/>
          </a:xfrm>
          <a:prstGeom prst="rect">
            <a:avLst/>
          </a:prstGeom>
          <a:noFill/>
        </p:spPr>
      </p:pic>
      <p:pic>
        <p:nvPicPr>
          <p:cNvPr id="13330" name="Picture 18" descr="http://do.ngs.ru/preview/do/20c291de9428c5bad87b8ba76d8b301f_1455440883_664_100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03840" y="4689084"/>
            <a:ext cx="1440160" cy="2168916"/>
          </a:xfrm>
          <a:prstGeom prst="rect">
            <a:avLst/>
          </a:prstGeom>
          <a:noFill/>
        </p:spPr>
      </p:pic>
      <p:pic>
        <p:nvPicPr>
          <p:cNvPr id="13332" name="Picture 20" descr="http://forum-psn.ru/uploads/monthly_10_2013/post-10489-13807059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4953719"/>
            <a:ext cx="1595969" cy="1904281"/>
          </a:xfrm>
          <a:prstGeom prst="rect">
            <a:avLst/>
          </a:prstGeom>
          <a:noFill/>
        </p:spPr>
      </p:pic>
      <p:pic>
        <p:nvPicPr>
          <p:cNvPr id="13334" name="Picture 22" descr="http://prosedan.ru/images/prosedan/2017/03/1039976711574d4603c06062.12965695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771800" y="5013176"/>
            <a:ext cx="3096344" cy="1535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reelance.ru/img/portfolio/pics/00/13/B2/12909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847703"/>
            <a:ext cx="3010297" cy="30102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4788024" cy="4032448"/>
          </a:xfrm>
        </p:spPr>
        <p:txBody>
          <a:bodyPr/>
          <a:lstStyle/>
          <a:p>
            <a:r>
              <a:rPr lang="ru-RU" dirty="0" smtClean="0"/>
              <a:t>Моя планета - человеческий дом.</a:t>
            </a:r>
          </a:p>
          <a:p>
            <a:r>
              <a:rPr lang="ru-RU" dirty="0" smtClean="0"/>
              <a:t>Ну как ей жить под дымным колпаком.</a:t>
            </a:r>
          </a:p>
          <a:p>
            <a:r>
              <a:rPr lang="ru-RU" dirty="0" smtClean="0"/>
              <a:t>Где сточная канава - океан.</a:t>
            </a:r>
          </a:p>
          <a:p>
            <a:r>
              <a:rPr lang="ru-RU" dirty="0" smtClean="0"/>
              <a:t>Где вся природа поймана в капкан.</a:t>
            </a:r>
          </a:p>
          <a:p>
            <a:endParaRPr lang="ru-RU" dirty="0"/>
          </a:p>
        </p:txBody>
      </p:sp>
      <p:pic>
        <p:nvPicPr>
          <p:cNvPr id="1026" name="Picture 2" descr="http://www.infovoronezh.ru/images/News/1281525003_fu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692696"/>
            <a:ext cx="36004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ecyclemag.ru/wp-content/uploads/2016/06/13346790_1092938857447050_155756127342998605_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764704"/>
            <a:ext cx="771525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40960" cy="19442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Вопрос "Куда деть мусор?" 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5842" name="Picture 2" descr="https://us.123rf.com/450wm/lightwise/lightwise1506/lightwise150600084/41669780-%D0%9A%D0%BE%D1%80%D0%B7%D0%B8%D0%BD%D1%8B-%D0%B4%D0%BB%D1%8F-%D0%BC%D1%83%D1%81%D0%BE%D1%80%D0%B0-%D0%B8-%D0%B2%D0%BE%D0%BF%D1%80%D0%BE%D1%81%D1%8B-%D1%83%D0%BF%D1%80%D0%B0%D0%B2%D0%BB%D0%B5%D0%BD%D1%87%D0%B5%D1%81%D0%BA%D0%B8%D1%85-%D1%80%D0%B5%D1%88%D0%B5%D0%BD%D0%B8%D0%B9-%D0%BC%D0%BD%D0%BE%D0%B3%D0%BE%D1%80%D0%B0%D0%B7%D0%BE%D0%B2%D1%8B%D0%B5-%D0%BE%D1%82%D1%85%D0%BE%D0%B4%D0%BE%D0%B2-%D0%B8%D0%BB%D0%B8-%D0%BF%D1%83%D1%82%D0%B0%D0%BD%D0%B8%D1%86%D1%8B-%D0%BF%D0%BE%D0%BD%D1%8F%D1%82%D0%B8%D0%B5,-%D0%BA%D0%B0%D0%BA-%D1%81.jpg?ver=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2204864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229</TotalTime>
  <Words>260</Words>
  <Application>Microsoft Office PowerPoint</Application>
  <PresentationFormat>Экран (4:3)</PresentationFormat>
  <Paragraphs>43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Раздельный сбор и переработка отходов</vt:lpstr>
      <vt:lpstr>Слайд 2</vt:lpstr>
      <vt:lpstr>Слайд 3</vt:lpstr>
      <vt:lpstr>Рассмотрим главные причины  увеличения количества отходов: </vt:lpstr>
      <vt:lpstr>Слайд 5</vt:lpstr>
      <vt:lpstr>Слайд 6</vt:lpstr>
      <vt:lpstr>Слайд 7</vt:lpstr>
      <vt:lpstr>Слайд 8</vt:lpstr>
      <vt:lpstr>Вопрос "Куда деть мусор?"  </vt:lpstr>
      <vt:lpstr>Есть три основных варианта обращения с мусором:</vt:lpstr>
      <vt:lpstr>Слайд 11</vt:lpstr>
      <vt:lpstr>Слайд 12</vt:lpstr>
      <vt:lpstr>Сортировка и переработка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Раздельный сбор и переработка отходов.</dc:title>
  <dc:creator>Асият</dc:creator>
  <cp:lastModifiedBy>Admin</cp:lastModifiedBy>
  <cp:revision>26</cp:revision>
  <dcterms:created xsi:type="dcterms:W3CDTF">2017-04-05T15:32:20Z</dcterms:created>
  <dcterms:modified xsi:type="dcterms:W3CDTF">2023-07-14T20:15:28Z</dcterms:modified>
</cp:coreProperties>
</file>