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5" r:id="rId3"/>
    <p:sldId id="266" r:id="rId4"/>
    <p:sldId id="267" r:id="rId5"/>
    <p:sldId id="269" r:id="rId6"/>
    <p:sldId id="256" r:id="rId7"/>
    <p:sldId id="257" r:id="rId8"/>
    <p:sldId id="261" r:id="rId9"/>
    <p:sldId id="258" r:id="rId10"/>
    <p:sldId id="260" r:id="rId11"/>
    <p:sldId id="270" r:id="rId12"/>
    <p:sldId id="262" r:id="rId13"/>
    <p:sldId id="271" r:id="rId14"/>
    <p:sldId id="274" r:id="rId15"/>
    <p:sldId id="263" r:id="rId16"/>
    <p:sldId id="272" r:id="rId17"/>
    <p:sldId id="27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3F6B-1F69-47FC-A52C-D5E0062F15D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01DA55-DD75-4714-A9A0-9D1C88F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3F6B-1F69-47FC-A52C-D5E0062F15D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DA55-DD75-4714-A9A0-9D1C88F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3F6B-1F69-47FC-A52C-D5E0062F15D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DA55-DD75-4714-A9A0-9D1C88F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3F6B-1F69-47FC-A52C-D5E0062F15D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01DA55-DD75-4714-A9A0-9D1C88F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3F6B-1F69-47FC-A52C-D5E0062F15D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DA55-DD75-4714-A9A0-9D1C88FBE8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3F6B-1F69-47FC-A52C-D5E0062F15D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DA55-DD75-4714-A9A0-9D1C88F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3F6B-1F69-47FC-A52C-D5E0062F15D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01DA55-DD75-4714-A9A0-9D1C88FBE8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3F6B-1F69-47FC-A52C-D5E0062F15D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DA55-DD75-4714-A9A0-9D1C88F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3F6B-1F69-47FC-A52C-D5E0062F15D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DA55-DD75-4714-A9A0-9D1C88F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3F6B-1F69-47FC-A52C-D5E0062F15D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DA55-DD75-4714-A9A0-9D1C88F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3F6B-1F69-47FC-A52C-D5E0062F15D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DA55-DD75-4714-A9A0-9D1C88FBE8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9B3F6B-1F69-47FC-A52C-D5E0062F15D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01DA55-DD75-4714-A9A0-9D1C88FBE8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moi-podelki.ru/wp-content/uploads/2010/02/1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http://salamand.ru/wp-content/uploads/2010/11/4-251x300.jpg" TargetMode="Externa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&#1055;&#1086;&#1074;&#1090;&#1086;&#1088;&#1085;&#1086;&#1077;%20&#1080;&#1089;&#1087;&#1086;&#1083;&#1100;&#1079;&#1086;&#1074;&#1072;&#1085;&#1080;&#1077;%20&#1087;&#1083;&#1072;&#1089;&#1090;&#1080;&#1082;&#1072;%20-%20'&#1069;&#1082;&#1086;&#1089;&#1090;&#1091;&#1076;&#1080;&#1103;'%20&#1040;&#1085;&#1085;&#1099;%20&#1058;&#1103;&#1090;&#1090;&#1077;.mp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rendclub.ru/redirect?url=http://en.wikipedia.org/wiki/Manshiyat_naser" TargetMode="External"/><Relationship Id="rId2" Type="http://schemas.openxmlformats.org/officeDocument/2006/relationships/hyperlink" Target="http://trendclub.ru/redirect?url=http://ru.wikipedia.org/wiki/%D0%93%D0%BE%D1%80%D0%BE%D0%B4_%D0%9C%D1%83%D1%81%D0%BE%D1%80%D1%89%D0%B8%D0%BA%D0%BE%D0%B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Экологический рок на тему «Культура обращения с отходами»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http://www.infovoronezh.ru/images/News/38471981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1340768"/>
            <a:ext cx="5349629" cy="36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5117690"/>
            <a:ext cx="5400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Составила: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Ульбашева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Римма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Мухаевна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, учитель начальных классов МКОУ СОШ №1 с.п. Верхняя Балкария</a:t>
            </a:r>
            <a:endParaRPr lang="ru-RU" sz="20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2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за год каждый человек нашей планеты выбрасывает приблизительно тонну мусора – полный кузов грузовика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9458" name="Picture 2" descr="https://webpulse.imgsmail.ru/imgpreview?key=pulse_cabinet-image-a8e7374e-db6f-4d88-ba72-ea45de74193d&amp;mb=webpuls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2060848"/>
            <a:ext cx="735268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Субботник 1 Б\SDC132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3" y="1124743"/>
            <a:ext cx="3816425" cy="25188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Уборка берега реки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IMG_16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124743"/>
            <a:ext cx="3780422" cy="2520281"/>
          </a:xfrm>
          <a:prstGeom prst="rect">
            <a:avLst/>
          </a:prstGeom>
          <a:noFill/>
        </p:spPr>
      </p:pic>
      <p:pic>
        <p:nvPicPr>
          <p:cNvPr id="1027" name="Picture 3" descr="C:\Users\USER\Desktop\2805201423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4149080"/>
            <a:ext cx="2688299" cy="2016224"/>
          </a:xfrm>
          <a:prstGeom prst="rect">
            <a:avLst/>
          </a:prstGeom>
          <a:noFill/>
        </p:spPr>
      </p:pic>
      <p:pic>
        <p:nvPicPr>
          <p:cNvPr id="1028" name="Picture 4" descr="C:\Users\USER\Desktop\IMG_168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4221088"/>
            <a:ext cx="27003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Rot="1" noChangeArrowheads="1"/>
          </p:cNvSpPr>
          <p:nvPr/>
        </p:nvSpPr>
        <p:spPr>
          <a:xfrm>
            <a:off x="323528" y="0"/>
            <a:ext cx="8510588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Специальные контейнеры для раздельного сбора мусора</a:t>
            </a:r>
          </a:p>
        </p:txBody>
      </p:sp>
      <p:pic>
        <p:nvPicPr>
          <p:cNvPr id="3" name="Picture 6" descr="11_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27584" y="1052736"/>
            <a:ext cx="3489573" cy="2619897"/>
          </a:xfrm>
          <a:prstGeom prst="rect">
            <a:avLst/>
          </a:prstGeom>
          <a:noFill/>
        </p:spPr>
      </p:pic>
      <p:pic>
        <p:nvPicPr>
          <p:cNvPr id="5" name="Picture 13" descr="article_image-image-artic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16016" y="3501008"/>
            <a:ext cx="3384376" cy="256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Полезный мусор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remontkbt.ru/uploads/images/remont_holodilnika_d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96752"/>
            <a:ext cx="3667125" cy="4762500"/>
          </a:xfrm>
          <a:prstGeom prst="rect">
            <a:avLst/>
          </a:prstGeom>
          <a:noFill/>
        </p:spPr>
      </p:pic>
      <p:pic>
        <p:nvPicPr>
          <p:cNvPr id="2052" name="Picture 4" descr="https://im3-tub-ru.yandex.net/i?id=6dcf4f1ed2e7a879d9a1dbd380769205&amp;n=33&amp;h=215&amp;w=26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224" y="1412776"/>
            <a:ext cx="2411760" cy="1986700"/>
          </a:xfrm>
          <a:prstGeom prst="rect">
            <a:avLst/>
          </a:prstGeom>
          <a:noFill/>
        </p:spPr>
      </p:pic>
      <p:pic>
        <p:nvPicPr>
          <p:cNvPr id="2054" name="Picture 6" descr="http://nextdayroofers.net/wp-content/uploads/2016/07/diy-projects-with-very-large-jars-great-office-tables-baby-nursery-loft-be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1484784"/>
            <a:ext cx="2448272" cy="1886374"/>
          </a:xfrm>
          <a:prstGeom prst="rect">
            <a:avLst/>
          </a:prstGeom>
          <a:noFill/>
        </p:spPr>
      </p:pic>
      <p:pic>
        <p:nvPicPr>
          <p:cNvPr id="2056" name="Picture 8" descr="http://companynewlife.ru/wp-content/uploads/2014/09/%D0%92%D1%82%D0%BE%D1%80%D1%81%D1%8B%D1%80%D1%8C%D1%91-5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3861048"/>
            <a:ext cx="4192465" cy="235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thailand-good.ru/wp-content/uploads/d/7/5/d7555be9973bf025da21b516e2225b5a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8640"/>
            <a:ext cx="8424936" cy="6318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http://moi-podelki.ru/wp-content/uploads/2010/02/1.jpg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614042" cy="312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http://salamand.ru/wp-content/uploads/2010/11/4-251x300.jpg"/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04845" cy="310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0" y="-530225"/>
            <a:ext cx="269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6151" name="Rectangle 18"/>
          <p:cNvSpPr>
            <a:spLocks noChangeArrowheads="1"/>
          </p:cNvSpPr>
          <p:nvPr/>
        </p:nvSpPr>
        <p:spPr bwMode="auto">
          <a:xfrm>
            <a:off x="0" y="1468438"/>
            <a:ext cx="269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6152" name="Rectangle 19"/>
          <p:cNvSpPr>
            <a:spLocks noChangeArrowheads="1"/>
          </p:cNvSpPr>
          <p:nvPr/>
        </p:nvSpPr>
        <p:spPr bwMode="auto">
          <a:xfrm>
            <a:off x="0" y="3448050"/>
            <a:ext cx="269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6153" name="Rectangle 20"/>
          <p:cNvSpPr>
            <a:spLocks noChangeArrowheads="1"/>
          </p:cNvSpPr>
          <p:nvPr/>
        </p:nvSpPr>
        <p:spPr bwMode="auto">
          <a:xfrm>
            <a:off x="0" y="5427663"/>
            <a:ext cx="269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6154" name="Rectangle 21"/>
          <p:cNvSpPr>
            <a:spLocks noChangeArrowheads="1"/>
          </p:cNvSpPr>
          <p:nvPr/>
        </p:nvSpPr>
        <p:spPr bwMode="auto">
          <a:xfrm>
            <a:off x="0" y="7388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endParaRPr lang="ru-RU"/>
          </a:p>
        </p:txBody>
      </p:sp>
      <p:sp>
        <p:nvSpPr>
          <p:cNvPr id="6155" name="Text Box 22"/>
          <p:cNvSpPr txBox="1">
            <a:spLocks noChangeArrowheads="1"/>
          </p:cNvSpPr>
          <p:nvPr/>
        </p:nvSpPr>
        <p:spPr bwMode="auto">
          <a:xfrm>
            <a:off x="2357438" y="332656"/>
            <a:ext cx="46640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Вторичное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использование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 остатков </a:t>
            </a:r>
            <a:r>
              <a:rPr lang="ru-RU" sz="2400" b="1" dirty="0" smtClean="0">
                <a:solidFill>
                  <a:srgbClr val="FF0000"/>
                </a:solidFill>
              </a:rPr>
              <a:t>бумаги 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и пластика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i.mycdn.me/image?id=851334978320&amp;bid=851334978320&amp;t=0&amp;plc=WEB&amp;tkn=*xJV32hiJiYWOLPxuoA8y2IiZ15Y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23728" y="3140968"/>
            <a:ext cx="490054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47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elenogorka.ru/images/racdeli%20mucor/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6632"/>
            <a:ext cx="8639944" cy="6479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fsd.multiurok.ru/html/2022/09/07/s_631902a3c5ed8/php9xrrzR_IP-Vtorichnoe-syre_html_fe3248a9369518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6632"/>
            <a:ext cx="7477125" cy="649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rId2" action="ppaction://hlinkfile"/>
          </p:cNvPr>
          <p:cNvSpPr/>
          <p:nvPr/>
        </p:nvSpPr>
        <p:spPr>
          <a:xfrm>
            <a:off x="7798568" y="5697252"/>
            <a:ext cx="764524" cy="7920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vd-tv.ru/sites/default/files/othody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980728"/>
            <a:ext cx="3816424" cy="381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94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Грязный город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628800"/>
            <a:ext cx="58326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182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3600" u="sng" dirty="0" err="1">
                <a:latin typeface="Georgia" pitchFamily="18" charset="0"/>
                <a:hlinkClick r:id="rId2"/>
              </a:rPr>
              <a:t>Маншият</a:t>
            </a:r>
            <a:r>
              <a:rPr lang="ru-RU" sz="3600" u="sng" dirty="0">
                <a:latin typeface="Georgia" pitchFamily="18" charset="0"/>
                <a:hlinkClick r:id="rId2"/>
              </a:rPr>
              <a:t> </a:t>
            </a:r>
            <a:r>
              <a:rPr lang="ru-RU" sz="3600" u="sng" dirty="0" err="1">
                <a:latin typeface="Georgia" pitchFamily="18" charset="0"/>
                <a:hlinkClick r:id="rId2"/>
              </a:rPr>
              <a:t>Насир</a:t>
            </a:r>
            <a:r>
              <a:rPr lang="ru-RU" sz="3600" dirty="0">
                <a:latin typeface="Georgia" pitchFamily="18" charset="0"/>
              </a:rPr>
              <a:t> — </a:t>
            </a:r>
            <a:r>
              <a:rPr lang="ru-RU" sz="3600" u="sng" dirty="0">
                <a:latin typeface="Georgia" pitchFamily="18" charset="0"/>
                <a:hlinkClick r:id="rId3"/>
              </a:rPr>
              <a:t>Мусорный Город</a:t>
            </a:r>
            <a:r>
              <a:rPr lang="ru-RU" sz="3600" dirty="0">
                <a:latin typeface="Georgia" pitchFamily="18" charset="0"/>
              </a:rPr>
              <a:t> (Египет</a:t>
            </a:r>
            <a:r>
              <a:rPr lang="ru-RU" sz="3600" dirty="0" smtClean="0">
                <a:latin typeface="Georgia" pitchFamily="18" charset="0"/>
              </a:rPr>
              <a:t>)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5" name="Рисунок 4" descr="C:\Documents and Settings\ecologiya\Рабочий стол\Детские сады\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1484784"/>
            <a:ext cx="63367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120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980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Мусорный остров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1D1D~1\AppData\Local\Temp\Rar$DIa0.605\musor-2-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412776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62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Пластиковые отходы – причина гибели морских птиц и млекопитающих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ekologiya.net/sites/default/files/eko_6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606218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reekaliningrad.ru/upload/medialibrary/e66/oceans_impacts_seas_degradation_garbage_plastic_pollution_galapagos_q_489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485069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87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2357430"/>
            <a:ext cx="1314432" cy="10001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1628764" cy="9001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01625" y="228600"/>
            <a:ext cx="8485217" cy="105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Твёрдые бытовые отходы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10" descr="dezurstv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3429000"/>
            <a:ext cx="3170238" cy="3200400"/>
          </a:xfrm>
          <a:prstGeom prst="rect">
            <a:avLst/>
          </a:prstGeom>
          <a:noFill/>
        </p:spPr>
      </p:pic>
      <p:pic>
        <p:nvPicPr>
          <p:cNvPr id="6" name="Picture 11" descr="IMG_757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771800" y="1196752"/>
            <a:ext cx="3657600" cy="2433638"/>
          </a:xfrm>
          <a:prstGeom prst="rect">
            <a:avLst/>
          </a:prstGeom>
          <a:noFill/>
        </p:spPr>
      </p:pic>
      <p:pic>
        <p:nvPicPr>
          <p:cNvPr id="7" name="Picture 12" descr="svalk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860032" y="3573016"/>
            <a:ext cx="4114800" cy="3084513"/>
          </a:xfrm>
          <a:prstGeom prst="rect">
            <a:avLst/>
          </a:prstGeom>
          <a:noFill/>
        </p:spPr>
      </p:pic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143000" y="1752600"/>
            <a:ext cx="1271588" cy="1400175"/>
          </a:xfrm>
          <a:custGeom>
            <a:avLst/>
            <a:gdLst>
              <a:gd name="T0" fmla="*/ 890465 w 21600"/>
              <a:gd name="T1" fmla="*/ 0 h 21600"/>
              <a:gd name="T2" fmla="*/ 890465 w 21600"/>
              <a:gd name="T3" fmla="*/ 788117 h 21600"/>
              <a:gd name="T4" fmla="*/ 190562 w 21600"/>
              <a:gd name="T5" fmla="*/ 1400175 h 21600"/>
              <a:gd name="T6" fmla="*/ 1271588 w 21600"/>
              <a:gd name="T7" fmla="*/ 39405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 rot="5400000">
            <a:off x="6946900" y="1816100"/>
            <a:ext cx="1203325" cy="1381125"/>
          </a:xfrm>
          <a:custGeom>
            <a:avLst/>
            <a:gdLst>
              <a:gd name="T0" fmla="*/ 842662 w 21600"/>
              <a:gd name="T1" fmla="*/ 0 h 21600"/>
              <a:gd name="T2" fmla="*/ 842662 w 21600"/>
              <a:gd name="T3" fmla="*/ 777394 h 21600"/>
              <a:gd name="T4" fmla="*/ 180332 w 21600"/>
              <a:gd name="T5" fmla="*/ 1381125 h 21600"/>
              <a:gd name="T6" fmla="*/ 1203325 w 21600"/>
              <a:gd name="T7" fmla="*/ 38869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066800" y="5943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сначала попадают в мусорное ведро</a:t>
            </a:r>
            <a:r>
              <a:rPr lang="ru-RU" dirty="0"/>
              <a:t> 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743200" y="2743200"/>
            <a:ext cx="1609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затем – в мусорный контейнер</a:t>
            </a:r>
            <a:r>
              <a:rPr lang="ru-RU" dirty="0"/>
              <a:t> 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6553200" y="3048000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А потом контейнеры с мусором</a:t>
            </a:r>
            <a:r>
              <a:rPr lang="ru-RU" dirty="0"/>
              <a:t> </a:t>
            </a:r>
            <a:r>
              <a:rPr lang="ru-RU" b="1" dirty="0"/>
              <a:t>вывозят на свалку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71546"/>
            <a:ext cx="2400288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4500570"/>
            <a:ext cx="1928826" cy="150019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7" descr="0_6e1c1_37b5ad46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0"/>
            <a:ext cx="4114800" cy="2895600"/>
          </a:xfrm>
          <a:prstGeom prst="rect">
            <a:avLst/>
          </a:prstGeom>
          <a:noFill/>
        </p:spPr>
      </p:pic>
      <p:pic>
        <p:nvPicPr>
          <p:cNvPr id="5" name="Picture 14" descr="titanik-2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28600"/>
            <a:ext cx="3810000" cy="2857500"/>
          </a:xfrm>
          <a:prstGeom prst="rect">
            <a:avLst/>
          </a:prstGeom>
          <a:noFill/>
        </p:spPr>
      </p:pic>
      <p:pic>
        <p:nvPicPr>
          <p:cNvPr id="6" name="Picture 15" descr="мусор - w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43042" y="3500438"/>
            <a:ext cx="4191000" cy="2789238"/>
          </a:xfrm>
          <a:prstGeom prst="rect">
            <a:avLst/>
          </a:prstGeom>
          <a:noFill/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04800" y="654050"/>
            <a:ext cx="1235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u="sng"/>
              <a:t>:</a:t>
            </a:r>
            <a:r>
              <a:rPr lang="ru-RU"/>
              <a:t>. 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07504" y="3501008"/>
            <a:ext cx="15121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Твёрдых бытовых отходов с каждым годом становится всё больше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5867400" y="3357562"/>
            <a:ext cx="327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Для уничтожения отходов раньше использовались специальные мусоросжигательные установки. Сейчас же мусор вывозят на мусороперерабатывающие заводы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Rot="1" noChangeArrowheads="1"/>
          </p:cNvSpPr>
          <p:nvPr/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люди пластик сжигают,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воздух поднимается ядовитый дым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5" descr="5637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67744" y="1412776"/>
            <a:ext cx="4864383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000240"/>
            <a:ext cx="2786082" cy="796908"/>
          </a:xfrm>
        </p:spPr>
        <p:txBody>
          <a:bodyPr/>
          <a:lstStyle/>
          <a:p>
            <a:pPr marL="742950" indent="-742950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2000240"/>
            <a:ext cx="2000264" cy="1714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0" y="0"/>
            <a:ext cx="8786841" cy="1057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Стихийные свалки возникают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лесу, по берегам рек,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окраинах городов и поселков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5" descr="1_40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6001" y="3876675"/>
            <a:ext cx="4073274" cy="2699227"/>
          </a:xfrm>
          <a:prstGeom prst="rect">
            <a:avLst/>
          </a:prstGeom>
          <a:noFill/>
        </p:spPr>
      </p:pic>
      <p:pic>
        <p:nvPicPr>
          <p:cNvPr id="6" name="Picture 7" descr="Eco-620x46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85786" y="1500174"/>
            <a:ext cx="3128977" cy="2347092"/>
          </a:xfrm>
          <a:prstGeom prst="rect">
            <a:avLst/>
          </a:prstGeom>
          <a:noFill/>
        </p:spPr>
      </p:pic>
      <p:pic>
        <p:nvPicPr>
          <p:cNvPr id="7" name="Picture 9" descr="img-154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953000" y="1579563"/>
            <a:ext cx="3656461" cy="2311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140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Экологический рок на тему «Культура обращения с отходами»</vt:lpstr>
      <vt:lpstr>Грязный город</vt:lpstr>
      <vt:lpstr>Маншият Насир — Мусорный Город (Египет)</vt:lpstr>
      <vt:lpstr>Мусорный остров</vt:lpstr>
      <vt:lpstr>Пластиковые отходы – причина гибели морских птиц и млекопитающих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ГБУ НО "Экология региона"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37</cp:revision>
  <dcterms:created xsi:type="dcterms:W3CDTF">2014-09-17T07:30:28Z</dcterms:created>
  <dcterms:modified xsi:type="dcterms:W3CDTF">2023-07-14T19:54:25Z</dcterms:modified>
</cp:coreProperties>
</file>