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7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05" autoAdjust="0"/>
  </p:normalViewPr>
  <p:slideViewPr>
    <p:cSldViewPr>
      <p:cViewPr varScale="1">
        <p:scale>
          <a:sx n="51" d="100"/>
          <a:sy n="51" d="100"/>
        </p:scale>
        <p:origin x="-124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1338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0837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32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757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3758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95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7825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170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4774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557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5297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5321A1-4E28-4AE6-A4E4-06202E0DAB02}" type="datetimeFigureOut">
              <a:rPr lang="ru-RU" smtClean="0"/>
              <a:t>18.11.2018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97B60-EFCB-4F23-B2D9-4CEB79375D3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84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Современный урок в свете требований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Структура и содержание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0790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/>
              <a:t>Структура урока зависит </a:t>
            </a:r>
            <a:r>
              <a:rPr lang="ru-RU" dirty="0" smtClean="0"/>
              <a:t>от: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Поставленных целей</a:t>
            </a:r>
          </a:p>
          <a:p>
            <a:r>
              <a:rPr lang="ru-RU" dirty="0"/>
              <a:t>Содержания изучаемого материала</a:t>
            </a:r>
          </a:p>
          <a:p>
            <a:r>
              <a:rPr lang="ru-RU" dirty="0"/>
              <a:t>Методов и приемов обучения</a:t>
            </a:r>
          </a:p>
          <a:p>
            <a:r>
              <a:rPr lang="ru-RU" dirty="0"/>
              <a:t>Уровня подготовки и развития учащихся</a:t>
            </a:r>
          </a:p>
          <a:p>
            <a:r>
              <a:rPr lang="ru-RU" dirty="0"/>
              <a:t>Места урока в учебном процессе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588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512167"/>
          </a:xfrm>
        </p:spPr>
        <p:txBody>
          <a:bodyPr>
            <a:noAutofit/>
          </a:bodyPr>
          <a:lstStyle/>
          <a:p>
            <a:r>
              <a:rPr lang="ru-RU" sz="3200" dirty="0"/>
              <a:t>В основе выделения этапов учебного занятия лежит логика процесса усвоения знаний: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1772816"/>
            <a:ext cx="8496944" cy="4752528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b="1" i="1" dirty="0" smtClean="0">
                <a:solidFill>
                  <a:schemeClr val="tx1"/>
                </a:solidFill>
              </a:rPr>
              <a:t>1.Восприятие</a:t>
            </a:r>
          </a:p>
          <a:p>
            <a:r>
              <a:rPr lang="ru-RU" b="1" i="1" dirty="0" smtClean="0">
                <a:solidFill>
                  <a:schemeClr val="tx1"/>
                </a:solidFill>
              </a:rPr>
              <a:t>    2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chemeClr val="tx1"/>
                </a:solidFill>
              </a:rPr>
              <a:t>осмысление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      3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chemeClr val="tx1"/>
                </a:solidFill>
              </a:rPr>
              <a:t>запоминание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    4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chemeClr val="tx1"/>
                </a:solidFill>
              </a:rPr>
              <a:t>применение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  5</a:t>
            </a:r>
            <a:r>
              <a:rPr lang="ru-RU" b="1" i="1" dirty="0">
                <a:solidFill>
                  <a:schemeClr val="tx1"/>
                </a:solidFill>
              </a:rPr>
              <a:t>. </a:t>
            </a:r>
            <a:r>
              <a:rPr lang="ru-RU" b="1" i="1" dirty="0" smtClean="0">
                <a:solidFill>
                  <a:schemeClr val="tx1"/>
                </a:solidFill>
              </a:rPr>
              <a:t>обобщение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>
                <a:solidFill>
                  <a:schemeClr val="tx1"/>
                </a:solidFill>
              </a:rPr>
              <a:t>6. </a:t>
            </a:r>
            <a:r>
              <a:rPr lang="ru-RU" b="1" i="1" dirty="0" smtClean="0">
                <a:solidFill>
                  <a:schemeClr val="tx1"/>
                </a:solidFill>
              </a:rPr>
              <a:t>рефлексия</a:t>
            </a:r>
            <a:endParaRPr lang="ru-RU" b="1" i="1" dirty="0">
              <a:solidFill>
                <a:schemeClr val="tx1"/>
              </a:solidFill>
            </a:endParaRPr>
          </a:p>
          <a:p>
            <a:r>
              <a:rPr lang="ru-RU" b="1" i="1" dirty="0" smtClean="0">
                <a:solidFill>
                  <a:schemeClr val="tx1"/>
                </a:solidFill>
              </a:rPr>
              <a:t> </a:t>
            </a:r>
            <a:endParaRPr lang="ru-RU" b="1" i="1" dirty="0">
              <a:solidFill>
                <a:schemeClr val="tx1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23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/>
              <a:t>Набор этапов учебного занятия, образующих его структуру, следующий: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3400" dirty="0"/>
              <a:t>Организационный этап</a:t>
            </a:r>
          </a:p>
          <a:p>
            <a:r>
              <a:rPr lang="ru-RU" sz="3400" dirty="0"/>
              <a:t>Этап проверки домашнего задания</a:t>
            </a:r>
          </a:p>
          <a:p>
            <a:r>
              <a:rPr lang="ru-RU" sz="3400" dirty="0"/>
              <a:t>Этап подготовки обучающихся к активному и сознательному восприятию нового материала</a:t>
            </a:r>
          </a:p>
          <a:p>
            <a:r>
              <a:rPr lang="ru-RU" sz="3400" dirty="0"/>
              <a:t>Этап изучения новых знаний и способов деятельности</a:t>
            </a:r>
          </a:p>
          <a:p>
            <a:r>
              <a:rPr lang="ru-RU" sz="3400" dirty="0"/>
              <a:t>Этап первичной проверки понимания изученного</a:t>
            </a:r>
          </a:p>
          <a:p>
            <a:r>
              <a:rPr lang="ru-RU" sz="3400" dirty="0"/>
              <a:t>Этап закрепления изученного</a:t>
            </a:r>
          </a:p>
          <a:p>
            <a:r>
              <a:rPr lang="ru-RU" sz="3400" dirty="0"/>
              <a:t>Этап применения изученного</a:t>
            </a:r>
          </a:p>
          <a:p>
            <a:r>
              <a:rPr lang="ru-RU" sz="3400" dirty="0"/>
              <a:t>Этап обобщения и систематизации</a:t>
            </a:r>
          </a:p>
          <a:p>
            <a:r>
              <a:rPr lang="ru-RU" sz="3400" dirty="0"/>
              <a:t>Этап контроля и самоконтроля</a:t>
            </a:r>
          </a:p>
          <a:p>
            <a:r>
              <a:rPr lang="ru-RU" sz="3400" dirty="0"/>
              <a:t>Этап информации о домашнем задании</a:t>
            </a:r>
          </a:p>
          <a:p>
            <a:r>
              <a:rPr lang="ru-RU" sz="3400" dirty="0"/>
              <a:t>Этап подведения итогов занятия</a:t>
            </a:r>
          </a:p>
          <a:p>
            <a:r>
              <a:rPr lang="ru-RU" sz="3400" dirty="0"/>
              <a:t>Этап рефлексии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148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Этап изучения новых знаний и способов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Дидактические задачи: </a:t>
            </a:r>
            <a:endParaRPr lang="ru-RU" dirty="0" smtClean="0"/>
          </a:p>
          <a:p>
            <a:r>
              <a:rPr lang="ru-RU" dirty="0" smtClean="0"/>
              <a:t>дать </a:t>
            </a:r>
            <a:r>
              <a:rPr lang="ru-RU" dirty="0"/>
              <a:t>уч-ся конкретное представление об изучаемых фактах</a:t>
            </a:r>
            <a:r>
              <a:rPr lang="ru-RU" dirty="0" smtClean="0"/>
              <a:t>.</a:t>
            </a:r>
          </a:p>
          <a:p>
            <a:r>
              <a:rPr lang="ru-RU" dirty="0" smtClean="0"/>
              <a:t> добиться </a:t>
            </a:r>
            <a:r>
              <a:rPr lang="ru-RU" dirty="0"/>
              <a:t>от уч-ся восприятия , осознания, первичного обобщения </a:t>
            </a:r>
            <a:endParaRPr lang="ru-RU" dirty="0" smtClean="0"/>
          </a:p>
          <a:p>
            <a:r>
              <a:rPr lang="ru-RU" dirty="0" smtClean="0"/>
              <a:t>Систематизация новых </a:t>
            </a:r>
            <a:r>
              <a:rPr lang="ru-RU" dirty="0"/>
              <a:t>знаний.</a:t>
            </a:r>
          </a:p>
        </p:txBody>
      </p:sp>
    </p:spTree>
    <p:extLst>
      <p:ext uri="{BB962C8B-B14F-4D97-AF65-F5344CB8AC3E}">
        <p14:creationId xmlns:p14="http://schemas.microsoft.com/office/powerpoint/2010/main" val="19453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/>
              <a:t>Содержание этапа</a:t>
            </a:r>
            <a:r>
              <a:rPr lang="ru-RU" sz="4000" dirty="0" smtClean="0"/>
              <a:t>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 </a:t>
            </a:r>
            <a:r>
              <a:rPr lang="ru-RU" sz="4000" dirty="0"/>
              <a:t>Организация внимания</a:t>
            </a:r>
            <a:r>
              <a:rPr lang="ru-RU" sz="4000" dirty="0" smtClean="0"/>
              <a:t>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 </a:t>
            </a:r>
            <a:r>
              <a:rPr lang="ru-RU" sz="4000" dirty="0"/>
              <a:t>сообщение учителем нового материала</a:t>
            </a:r>
            <a:r>
              <a:rPr lang="ru-RU" sz="4000" dirty="0" smtClean="0"/>
              <a:t>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 </a:t>
            </a:r>
            <a:r>
              <a:rPr lang="ru-RU" sz="4000" dirty="0"/>
              <a:t>обеспечение восприятия, </a:t>
            </a:r>
            <a:r>
              <a:rPr lang="ru-RU" sz="4000" dirty="0" smtClean="0"/>
              <a:t>осознания,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4000" dirty="0" smtClean="0"/>
              <a:t> </a:t>
            </a:r>
            <a:r>
              <a:rPr lang="ru-RU" sz="4000" dirty="0"/>
              <a:t>систематизации и обобщение этого материала.</a:t>
            </a:r>
          </a:p>
        </p:txBody>
      </p:sp>
    </p:spTree>
    <p:extLst>
      <p:ext uri="{BB962C8B-B14F-4D97-AF65-F5344CB8AC3E}">
        <p14:creationId xmlns:p14="http://schemas.microsoft.com/office/powerpoint/2010/main" val="1579943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Условия достижения положительных результатов: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997152"/>
          </a:xfrm>
        </p:spPr>
        <p:txBody>
          <a:bodyPr>
            <a:noAutofit/>
          </a:bodyPr>
          <a:lstStyle/>
          <a:p>
            <a:r>
              <a:rPr lang="ru-RU" sz="2000" dirty="0" smtClean="0"/>
              <a:t> Использование </a:t>
            </a:r>
            <a:r>
              <a:rPr lang="ru-RU" sz="2000" dirty="0"/>
              <a:t>приемов , усиливающих восприятие существенных сторон изучаемого материала. </a:t>
            </a:r>
            <a:endParaRPr lang="ru-RU" sz="2000" dirty="0" smtClean="0"/>
          </a:p>
          <a:p>
            <a:r>
              <a:rPr lang="ru-RU" sz="2000" dirty="0" smtClean="0"/>
              <a:t>Полное </a:t>
            </a:r>
            <a:r>
              <a:rPr lang="ru-RU" sz="2000" dirty="0"/>
              <a:t>и точное определение отличительных признаков изучаемых объектов или явлений</a:t>
            </a:r>
            <a:r>
              <a:rPr lang="ru-RU" sz="2000" dirty="0" smtClean="0"/>
              <a:t>;</a:t>
            </a:r>
          </a:p>
          <a:p>
            <a:r>
              <a:rPr lang="ru-RU" sz="2000" dirty="0" smtClean="0"/>
              <a:t> </a:t>
            </a:r>
            <a:r>
              <a:rPr lang="ru-RU" sz="2000" dirty="0"/>
              <a:t>вычленение в изучаемых объектах наиболее существенных признаков и фиксация на них внимания учащихся. </a:t>
            </a:r>
            <a:endParaRPr lang="ru-RU" sz="2000" dirty="0" smtClean="0"/>
          </a:p>
          <a:p>
            <a:r>
              <a:rPr lang="ru-RU" sz="2000" dirty="0" smtClean="0"/>
              <a:t>Запись </a:t>
            </a:r>
            <a:r>
              <a:rPr lang="ru-RU" sz="2000" dirty="0"/>
              <a:t>в тетрадях формулировок , опорных пунктов плана; использование приемов мышления (анализа , сравнения</a:t>
            </a:r>
            <a:r>
              <a:rPr lang="ru-RU" sz="2000" dirty="0" smtClean="0"/>
              <a:t>, абстрагирования</a:t>
            </a:r>
            <a:r>
              <a:rPr lang="ru-RU" sz="2000" dirty="0"/>
              <a:t>, обобщения, конкретизации </a:t>
            </a:r>
            <a:r>
              <a:rPr lang="ru-RU" sz="2000" dirty="0" smtClean="0"/>
              <a:t>)</a:t>
            </a:r>
          </a:p>
          <a:p>
            <a:r>
              <a:rPr lang="ru-RU" sz="2000" dirty="0" smtClean="0"/>
              <a:t>Постановка </a:t>
            </a:r>
            <a:r>
              <a:rPr lang="ru-RU" sz="2000" dirty="0"/>
              <a:t>перед учащимися проблемной ситуации, постановка эвристических вопросов; </a:t>
            </a:r>
            <a:endParaRPr lang="ru-RU" sz="2000" dirty="0" smtClean="0"/>
          </a:p>
          <a:p>
            <a:r>
              <a:rPr lang="ru-RU" sz="2000" dirty="0" smtClean="0"/>
              <a:t>составление </a:t>
            </a:r>
            <a:r>
              <a:rPr lang="ru-RU" sz="2000" dirty="0"/>
              <a:t>таблиц первичного обобщения материала, когда это возможно. </a:t>
            </a:r>
            <a:endParaRPr lang="ru-RU" sz="2000" dirty="0" smtClean="0"/>
          </a:p>
          <a:p>
            <a:r>
              <a:rPr lang="ru-RU" sz="2000" dirty="0" smtClean="0"/>
              <a:t>Актуализация </a:t>
            </a:r>
            <a:r>
              <a:rPr lang="ru-RU" sz="2000" dirty="0"/>
              <a:t>личного опыта и опорных знаний учащихся; словарная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349230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Показатели выполнения дидактической задачи: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при использовании метода эвристической беседы, самостоятельной работы уч-ся в сочетании с беседой, при использовании компьютерной техники показателем эффективности усвоения учащимися новых знаний и умений является правильность их ответов и действий в процессе беседы и активное участие класса в подведении итогов самостоятельной работы, а также в оценке знаний учащихся на последующих этапах обучения</a:t>
            </a:r>
          </a:p>
        </p:txBody>
      </p:sp>
    </p:spTree>
    <p:extLst>
      <p:ext uri="{BB962C8B-B14F-4D97-AF65-F5344CB8AC3E}">
        <p14:creationId xmlns:p14="http://schemas.microsoft.com/office/powerpoint/2010/main" val="393328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Четкая постановка перед учащимися задач изучения новой темы, стимуляция интереса к рассматриваемому вопросу. Обеспечение должной научности, доступности и систематичности изложения материала. Концентрация внимания на главном в изучении. Оптимальность темпа и системы методов изучения нового материала</a:t>
            </a:r>
          </a:p>
        </p:txBody>
      </p:sp>
    </p:spTree>
    <p:extLst>
      <p:ext uri="{BB962C8B-B14F-4D97-AF65-F5344CB8AC3E}">
        <p14:creationId xmlns:p14="http://schemas.microsoft.com/office/powerpoint/2010/main" val="375663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Способы активизации на уроке: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использование нестандартных форм и методов обучения. Высокая степень самостоятельности при изучении нового материала. Использование ТСО и средств наглядности.</a:t>
            </a:r>
          </a:p>
        </p:txBody>
      </p:sp>
    </p:spTree>
    <p:extLst>
      <p:ext uri="{BB962C8B-B14F-4D97-AF65-F5344CB8AC3E}">
        <p14:creationId xmlns:p14="http://schemas.microsoft.com/office/powerpoint/2010/main" val="7611176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Ошибки, допускаемые при реализации: 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нет четкости в поставке </a:t>
            </a:r>
            <a:r>
              <a:rPr lang="ru-RU" dirty="0" smtClean="0"/>
              <a:t>задач;</a:t>
            </a:r>
          </a:p>
          <a:p>
            <a:r>
              <a:rPr lang="ru-RU" dirty="0" smtClean="0"/>
              <a:t> </a:t>
            </a:r>
            <a:r>
              <a:rPr lang="ru-RU" dirty="0"/>
              <a:t>не выделено </a:t>
            </a:r>
            <a:r>
              <a:rPr lang="ru-RU" dirty="0" smtClean="0"/>
              <a:t>главное;</a:t>
            </a:r>
          </a:p>
          <a:p>
            <a:r>
              <a:rPr lang="ru-RU" dirty="0" smtClean="0"/>
              <a:t> </a:t>
            </a:r>
            <a:r>
              <a:rPr lang="ru-RU" dirty="0"/>
              <a:t>не систематизирован и не закреплен </a:t>
            </a:r>
            <a:r>
              <a:rPr lang="ru-RU" dirty="0" smtClean="0"/>
              <a:t>материал;</a:t>
            </a:r>
          </a:p>
          <a:p>
            <a:r>
              <a:rPr lang="ru-RU" dirty="0" smtClean="0"/>
              <a:t> </a:t>
            </a:r>
            <a:r>
              <a:rPr lang="ru-RU" dirty="0"/>
              <a:t>не связан с ранее </a:t>
            </a:r>
            <a:r>
              <a:rPr lang="ru-RU" dirty="0" smtClean="0"/>
              <a:t>изученным;</a:t>
            </a:r>
          </a:p>
          <a:p>
            <a:r>
              <a:rPr lang="ru-RU" dirty="0"/>
              <a:t>и</a:t>
            </a:r>
            <a:r>
              <a:rPr lang="ru-RU" dirty="0" smtClean="0"/>
              <a:t>спользуется </a:t>
            </a:r>
            <a:r>
              <a:rPr lang="ru-RU" dirty="0"/>
              <a:t>недоступный для уч-ся уровень </a:t>
            </a:r>
            <a:r>
              <a:rPr lang="ru-RU" dirty="0" smtClean="0"/>
              <a:t>изложения.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094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Современный урок в свете требований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i="1" dirty="0" smtClean="0"/>
              <a:t>Доклад на педагогическом совете школы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Учитель английского языка МКОУ СОШ №1</a:t>
            </a:r>
          </a:p>
          <a:p>
            <a:pPr marL="0" indent="0">
              <a:buNone/>
            </a:pPr>
            <a:r>
              <a:rPr lang="ru-RU" sz="3600" b="1" i="1" dirty="0" smtClean="0"/>
              <a:t>Мусукова Т.З.</a:t>
            </a:r>
            <a:endParaRPr lang="ru-RU" sz="3600" b="1" i="1" dirty="0"/>
          </a:p>
        </p:txBody>
      </p:sp>
      <p:pic>
        <p:nvPicPr>
          <p:cNvPr id="2050" name="Picture 2" descr="E:\из телефона\Pictures\Я\IMG_20151107_233401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338437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405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76672"/>
            <a:ext cx="777686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smtClean="0"/>
              <a:t>Обобщение</a:t>
            </a:r>
          </a:p>
          <a:p>
            <a:r>
              <a:rPr lang="ru-RU" sz="6600" dirty="0" smtClean="0"/>
              <a:t> результатов</a:t>
            </a:r>
          </a:p>
          <a:p>
            <a:r>
              <a:rPr lang="ru-RU" sz="6600" dirty="0" smtClean="0"/>
              <a:t> работы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val="143846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Рефлексия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Модель урока, созданная на заседании поможет мне в будущем при планировании </a:t>
            </a:r>
            <a:r>
              <a:rPr lang="ru-RU" dirty="0" smtClean="0"/>
              <a:t>уроков;</a:t>
            </a:r>
            <a:endParaRPr lang="ru-RU" dirty="0"/>
          </a:p>
          <a:p>
            <a:r>
              <a:rPr lang="ru-RU" dirty="0"/>
              <a:t>Мне стало понятнее, на что нужно обращать внимание при планировании </a:t>
            </a:r>
            <a:r>
              <a:rPr lang="ru-RU" dirty="0" smtClean="0"/>
              <a:t>урока;</a:t>
            </a:r>
            <a:endParaRPr lang="ru-RU" dirty="0"/>
          </a:p>
          <a:p>
            <a:r>
              <a:rPr lang="ru-RU" dirty="0"/>
              <a:t>Я узнала полезную информацию о структуре современного урока и имела возможность на практике проработать каждый этап </a:t>
            </a:r>
            <a:r>
              <a:rPr lang="ru-RU" dirty="0" smtClean="0"/>
              <a:t>урока;</a:t>
            </a:r>
            <a:endParaRPr lang="ru-RU" dirty="0"/>
          </a:p>
          <a:p>
            <a:r>
              <a:rPr lang="ru-RU" dirty="0"/>
              <a:t>Некоторые вопросы остались для меня непонятными.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18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Создать примерный образец современного урока по теме «Хобби», в свете требований ФГОС второго поколения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1987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Изучить основные требования к современному уроку</a:t>
            </a:r>
          </a:p>
          <a:p>
            <a:r>
              <a:rPr lang="ru-RU" dirty="0" smtClean="0"/>
              <a:t>Изучить структуру урока;</a:t>
            </a:r>
          </a:p>
          <a:p>
            <a:r>
              <a:rPr lang="ru-RU" dirty="0" smtClean="0"/>
              <a:t>Познакомиться с дидактическими задачами и требованиями к содержанию каждого этапа урока;</a:t>
            </a:r>
          </a:p>
          <a:p>
            <a:r>
              <a:rPr lang="ru-RU" dirty="0" smtClean="0"/>
              <a:t>Разработать примерные тренировочные упражнения к каждому этапу;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9670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i="1" dirty="0"/>
              <a:t>Урок-обязательная форма учебной работы в школе; система действий учителя и ученика, направленная на решение конкретных образовательных и воспитательных задач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r>
              <a:rPr lang="ru-RU" dirty="0"/>
              <a:t>Современный урок ставит целью развитие личности ребенка, т.е. достижение личностных результатов, </a:t>
            </a:r>
            <a:r>
              <a:rPr lang="ru-RU" dirty="0" err="1"/>
              <a:t>метапредметных</a:t>
            </a:r>
            <a:r>
              <a:rPr lang="ru-RU" dirty="0"/>
              <a:t> умений, которые формируют у учащихся подход к изучаемому предмету как к системе знаний о мире и, непосредственно предметных результатов, т.е. результатов изучения данной темы урока</a:t>
            </a:r>
          </a:p>
        </p:txBody>
      </p:sp>
    </p:spTree>
    <p:extLst>
      <p:ext uri="{BB962C8B-B14F-4D97-AF65-F5344CB8AC3E}">
        <p14:creationId xmlns:p14="http://schemas.microsoft.com/office/powerpoint/2010/main" val="175363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технике проведения урока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Урок должен быть эмоциональным;</a:t>
            </a:r>
          </a:p>
          <a:p>
            <a:r>
              <a:rPr lang="ru-RU" dirty="0"/>
              <a:t>Вызывать интерес к изучению;</a:t>
            </a:r>
          </a:p>
          <a:p>
            <a:r>
              <a:rPr lang="ru-RU" dirty="0"/>
              <a:t>Воспитывать потребность в знаниях;</a:t>
            </a:r>
          </a:p>
          <a:p>
            <a:r>
              <a:rPr lang="ru-RU" dirty="0"/>
              <a:t>Темп и ритм должны быть оптимальными;</a:t>
            </a:r>
          </a:p>
          <a:p>
            <a:r>
              <a:rPr lang="ru-RU" dirty="0"/>
              <a:t>Действия учителя и учащихся завершенными;</a:t>
            </a:r>
          </a:p>
          <a:p>
            <a:r>
              <a:rPr lang="ru-RU" dirty="0"/>
              <a:t>Необходим полный контроль во взаимодействии учителя и учащихся на уроке;</a:t>
            </a:r>
          </a:p>
          <a:p>
            <a:r>
              <a:rPr lang="ru-RU" dirty="0"/>
              <a:t>Педагогический </a:t>
            </a:r>
            <a:r>
              <a:rPr lang="ru-RU" dirty="0" smtClean="0"/>
              <a:t>такт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767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Требования к содержанию урока и процессу учения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Урок должен быть воспитывающим</a:t>
            </a:r>
          </a:p>
          <a:p>
            <a:r>
              <a:rPr lang="ru-RU" dirty="0"/>
              <a:t>Обеспечить систематичность, прочность знаний связь полученных, учет индивидуальных возможностей, связь полученных знаний с жизнью</a:t>
            </a:r>
          </a:p>
          <a:p>
            <a:r>
              <a:rPr lang="ru-RU" dirty="0"/>
              <a:t>Создать атмосферу доброжелательности и активного творческого труда</a:t>
            </a:r>
          </a:p>
          <a:p>
            <a:r>
              <a:rPr lang="ru-RU" dirty="0"/>
              <a:t>Менять по возможности виды деятельности учащихся. Оптимально сочетать разнообразные методы обучения</a:t>
            </a:r>
          </a:p>
          <a:p>
            <a:r>
              <a:rPr lang="ru-RU" dirty="0"/>
              <a:t>Большую часть урока активно работают учащиеся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477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Требования к учителю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Чётко и точно формулировать задания</a:t>
            </a:r>
          </a:p>
          <a:p>
            <a:r>
              <a:rPr lang="ru-RU" dirty="0"/>
              <a:t>Не давать новые знания в готовом виде</a:t>
            </a:r>
          </a:p>
          <a:p>
            <a:r>
              <a:rPr lang="ru-RU" dirty="0"/>
              <a:t>Не повторять задание 2 раза</a:t>
            </a:r>
          </a:p>
          <a:p>
            <a:r>
              <a:rPr lang="ru-RU" dirty="0"/>
              <a:t>Не комментировать ответы учеников и не исправлять их, а предлагать это сделать самим ученикам</a:t>
            </a:r>
          </a:p>
          <a:p>
            <a:r>
              <a:rPr lang="ru-RU" dirty="0"/>
              <a:t>Не повторять то, что уже сказали ученики</a:t>
            </a:r>
          </a:p>
          <a:p>
            <a:r>
              <a:rPr lang="ru-RU" dirty="0"/>
              <a:t>Предугадывать затруднения учеников и менять по ходу урока задание, если дети не смогли его выполнить с первого раза</a:t>
            </a:r>
          </a:p>
          <a:p>
            <a:r>
              <a:rPr lang="ru-RU" dirty="0"/>
              <a:t>Подбирать комплексные задания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233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Структура урока - это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Совокупность его элементов, обеспечивающих целостность урока и сохранение основных проявлений при различных вариантах. Составные части урока находятся в тесной взаимосвязи и осуществляются в определенной последовательности.</a:t>
            </a:r>
          </a:p>
        </p:txBody>
      </p:sp>
    </p:spTree>
    <p:extLst>
      <p:ext uri="{BB962C8B-B14F-4D97-AF65-F5344CB8AC3E}">
        <p14:creationId xmlns:p14="http://schemas.microsoft.com/office/powerpoint/2010/main" val="18091340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</TotalTime>
  <Words>841</Words>
  <Application>Microsoft Office PowerPoint</Application>
  <PresentationFormat>Экран (4:3)</PresentationFormat>
  <Paragraphs>107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Современный урок в свете требований ФГОС</vt:lpstr>
      <vt:lpstr>Современный урок в свете требований ФГОС</vt:lpstr>
      <vt:lpstr>Цель работы</vt:lpstr>
      <vt:lpstr>Задачи</vt:lpstr>
      <vt:lpstr>Урок-обязательная форма учебной работы в школе; система действий учителя и ученика, направленная на решение конкретных образовательных и воспитательных задач</vt:lpstr>
      <vt:lpstr>Требования к технике проведения урока</vt:lpstr>
      <vt:lpstr>Требования к содержанию урока и процессу учения</vt:lpstr>
      <vt:lpstr>Требования к учителю</vt:lpstr>
      <vt:lpstr>Структура урока - это</vt:lpstr>
      <vt:lpstr> Структура урока зависит от:</vt:lpstr>
      <vt:lpstr>В основе выделения этапов учебного занятия лежит логика процесса усвоения знаний:</vt:lpstr>
      <vt:lpstr>Набор этапов учебного занятия, образующих его структуру, следующий:</vt:lpstr>
      <vt:lpstr>Этап изучения новых знаний и способов деятельности</vt:lpstr>
      <vt:lpstr>Презентация PowerPoint</vt:lpstr>
      <vt:lpstr>Условия достижения положительных результатов: </vt:lpstr>
      <vt:lpstr>Показатели выполнения дидактической задачи: </vt:lpstr>
      <vt:lpstr>Требования: </vt:lpstr>
      <vt:lpstr>Способы активизации на уроке: </vt:lpstr>
      <vt:lpstr>Ошибки, допускаемые при реализации: </vt:lpstr>
      <vt:lpstr>Презентация PowerPoint</vt:lpstr>
      <vt:lpstr>Рефлексия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Современный урок в свете требований ФГОС</dc:title>
  <dc:creator>Администратор</dc:creator>
  <cp:lastModifiedBy>Администратор</cp:lastModifiedBy>
  <cp:revision>6</cp:revision>
  <dcterms:created xsi:type="dcterms:W3CDTF">2018-11-18T07:43:28Z</dcterms:created>
  <dcterms:modified xsi:type="dcterms:W3CDTF">2018-11-18T08:41:26Z</dcterms:modified>
</cp:coreProperties>
</file>